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7" r:id="rId5"/>
    <p:sldId id="262" r:id="rId6"/>
    <p:sldId id="268" r:id="rId7"/>
    <p:sldId id="264" r:id="rId8"/>
    <p:sldId id="266" r:id="rId9"/>
    <p:sldId id="267" r:id="rId10"/>
    <p:sldId id="270" r:id="rId11"/>
    <p:sldId id="271" r:id="rId12"/>
    <p:sldId id="273" r:id="rId13"/>
    <p:sldId id="269" r:id="rId14"/>
    <p:sldId id="272" r:id="rId15"/>
    <p:sldId id="274" r:id="rId16"/>
    <p:sldId id="275" r:id="rId17"/>
    <p:sldId id="277" r:id="rId18"/>
    <p:sldId id="27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E6327F"/>
    <a:srgbClr val="FF66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98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2AD3-2041-4AE8-A1F3-108B646B2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E8748-C401-4C9A-9B71-148C3076D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343A-2226-4DB5-9CE0-2B65C0CA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E9AB2-BAB7-4DD7-AB2C-AC3BC927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C73C-CBC6-4E97-82BE-71EDE79B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8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6996-651D-40FD-9EAE-BDAE543B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DACEE-5DC2-444F-AC44-E3580D36A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B3DB-452C-49B5-A4F9-84D9B1AA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A658-A767-4C30-9145-6BB208D6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65DC-407D-43AE-AC87-A8DF2D68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29595-FE97-47DD-A215-4F01EFC1F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B49DB-1920-4A3F-BFA6-0279DBE52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88FA-875C-4F97-B302-B568E5A1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88D43-E945-4846-B0A6-E62B5731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43888-9D46-4FB0-BFA6-C41BC58C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D6DD-B221-400A-AA88-0FD46A98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858B-531B-4212-BF2F-17975D49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515BE-DD4D-4B12-A554-EE0C7F1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9419-A1CD-499F-B246-CC05A730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57B0-B5C5-4242-AAE0-CACA3C54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658D-460E-49BC-AB42-DB82C44C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07074-88F7-475E-8D6E-43E3FBD6E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368F0-6647-41BE-89EC-6BA316C6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69661-8584-4BBC-A0AA-3909DE5FB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1A27-038A-46A7-847C-F597463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E72A-6C6F-4969-8FC3-9D9BC52D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F7C1-E4AA-4FB2-97BB-3BA13D9CE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AE0B9-89A1-49A8-986C-DCD1DCFF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48A09-03A7-48E1-A8D7-D487A177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1F126-1B47-42A9-8436-630F5E0E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1489F-47E0-4008-8423-C59263B6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7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97F8-9A9B-4611-8EC1-5F8C5256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2689-E637-406E-8E27-9BA6652B7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90DCB-94A5-4DE6-B07E-7A5202D92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52BBC-5D6B-44EF-9342-5992E7082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FEB49-BBD8-4189-8337-961F51492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CA8EF-CD75-4837-9308-3450CFC2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D9043-5423-4B2F-A5D5-93695A94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14FE5-23B9-4202-A9D1-FA36A617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12F9-08FA-4C94-B1D7-37180049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6A4F1-1C1F-48CE-B5A7-BE44B978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DAA68-DF27-4142-82AC-465841C6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54368-E35E-4FC8-9764-BAC76F02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D2FDB-DCBA-4F1C-AEF9-FF0E54AD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6B4A5-26CC-441D-B1C6-E4B03F4A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889E-24AB-4E3E-AF29-EDF735DD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080-473B-43AE-BB52-376EB4BF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A24C9-03D2-4E91-A135-62D10F56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F3861-E4DA-4A66-AD2E-0F3437ACC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EBF1F-BF0B-4064-8CCF-025C7E73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2972-76A8-47B8-9DF1-C8A67D9F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81CF-97B9-4865-9390-CF3BCD36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0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110F-8C97-46AE-A4A6-89F6FB49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93D84-6BA4-449E-83FD-D403BDC4D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AEEE5-C729-499C-B631-87F6507B0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47339-CE05-4DD0-9212-3164D722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3B74C-B7A4-4506-ABEF-28D9F7D4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DE592-5C1A-430A-8260-6D089A95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6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9A560-475A-491B-8D3C-46F0B8D6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F50E-9666-44F0-911B-2A4200A9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BB6D-D91A-4650-8FB7-483ECBB93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31EEE-C004-40EB-BF02-2348375D39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26C4D-48C8-4FA3-A086-B8FDD970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D590-6438-49D8-B9AD-6A48D499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C5530-BB4C-4B62-80BC-927198A7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1.wdp"/><Relationship Id="rId7" Type="http://schemas.openxmlformats.org/officeDocument/2006/relationships/image" Target="../media/image72.svg"/><Relationship Id="rId12" Type="http://schemas.openxmlformats.org/officeDocument/2006/relationships/image" Target="../media/image3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3.gif"/><Relationship Id="rId3" Type="http://schemas.microsoft.com/office/2007/relationships/hdphoto" Target="../media/hdphoto1.wdp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image" Target="../media/image2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sv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1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3.gif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57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A picture containing tree, grass, outdoor, park&#10;&#10;Description automatically generated">
            <a:extLst>
              <a:ext uri="{FF2B5EF4-FFF2-40B4-BE49-F238E27FC236}">
                <a16:creationId xmlns:a16="http://schemas.microsoft.com/office/drawing/2014/main" id="{F8F978A2-6490-4D36-86B5-AAED73D3F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r="1" b="1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59B00-EB67-4E3D-A655-12A5EEDD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318" y="381663"/>
            <a:ext cx="6922282" cy="100898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spc="600" dirty="0">
                <a:latin typeface="Arial"/>
                <a:ea typeface="Batang"/>
                <a:cs typeface="Calibri Light"/>
              </a:rPr>
              <a:t>NSTU Online Course Registration(NCR)</a:t>
            </a:r>
            <a:endParaRPr lang="en-US" sz="2800" b="1" spc="600" dirty="0">
              <a:latin typeface="Arial"/>
              <a:ea typeface="Batang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07AE3-1D5B-492E-B255-61F17401421A}"/>
              </a:ext>
            </a:extLst>
          </p:cNvPr>
          <p:cNvSpPr/>
          <p:nvPr/>
        </p:nvSpPr>
        <p:spPr>
          <a:xfrm>
            <a:off x="-1066604" y="390216"/>
            <a:ext cx="70338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FCA8D-5283-4FAD-8D86-AEDA10CA9230}"/>
              </a:ext>
            </a:extLst>
          </p:cNvPr>
          <p:cNvSpPr/>
          <p:nvPr/>
        </p:nvSpPr>
        <p:spPr>
          <a:xfrm>
            <a:off x="13117948" y="390216"/>
            <a:ext cx="70338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0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EA8290-F086-4CBD-A93A-8200FED2D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ED1F5-0639-49E7-83ED-1C7D9CD3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11391" cy="116058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Activity Diagrams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43A678-9B2B-43B6-B26B-A059B4E5C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392" y="0"/>
            <a:ext cx="4352193" cy="713019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3F99B-A778-4CEA-8B9E-0C1D3CB97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85" y="30529"/>
            <a:ext cx="3828415" cy="6827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40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441E41-A0D6-4C91-8B95-6038AD861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ED1F5-0639-49E7-83ED-1C7D9CD3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481752" cy="116058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Some Activity Diagrams(Cont.)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E2B1D-9E43-4675-AAA7-6EA2F685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54" y="-1"/>
            <a:ext cx="4323151" cy="52929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18CC2-441D-4F7B-887D-A4013D0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05" y="0"/>
            <a:ext cx="4387094" cy="5290951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C2A3D9-9D7D-49FE-9150-24F3D3FB7F4B}"/>
              </a:ext>
            </a:extLst>
          </p:cNvPr>
          <p:cNvSpPr/>
          <p:nvPr/>
        </p:nvSpPr>
        <p:spPr>
          <a:xfrm>
            <a:off x="3481753" y="5290951"/>
            <a:ext cx="8710247" cy="156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C9705-AF2A-4CBF-A621-456FB728C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1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441E41-A0D6-4C91-8B95-6038AD861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ED1F5-0639-49E7-83ED-1C7D9CD3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481752" cy="116058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Some Activity Diagrams(Cont.)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C2A3D9-9D7D-49FE-9150-24F3D3FB7F4B}"/>
              </a:ext>
            </a:extLst>
          </p:cNvPr>
          <p:cNvSpPr/>
          <p:nvPr/>
        </p:nvSpPr>
        <p:spPr>
          <a:xfrm>
            <a:off x="3481753" y="5290951"/>
            <a:ext cx="8710247" cy="156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C9705-AF2A-4CBF-A621-456FB728C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2E2B7-DA6F-48D2-BDC1-03FFFA3C3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53" y="0"/>
            <a:ext cx="8710248" cy="6248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27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851EE-DB09-4A26-A77A-2D9C5F6D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8441" y="0"/>
            <a:ext cx="13660315" cy="74918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6C45BD-02D0-4253-8C81-1D7B0125764C}"/>
              </a:ext>
            </a:extLst>
          </p:cNvPr>
          <p:cNvSpPr/>
          <p:nvPr/>
        </p:nvSpPr>
        <p:spPr>
          <a:xfrm>
            <a:off x="-3315049" y="0"/>
            <a:ext cx="13491149" cy="749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CB295-ED04-491D-B14B-15750FF7BF0D}"/>
              </a:ext>
            </a:extLst>
          </p:cNvPr>
          <p:cNvSpPr/>
          <p:nvPr/>
        </p:nvSpPr>
        <p:spPr>
          <a:xfrm>
            <a:off x="7928250" y="-57601"/>
            <a:ext cx="2996119" cy="7607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740083F4-2CFC-4D4C-BDC8-35F28DA50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58" y="9727"/>
            <a:ext cx="10013004" cy="68482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D9870-5FF3-4FC3-8B0F-EE9DDB96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3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EC2E50-5C54-4F3F-91B0-2CED4F43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C1847-C74B-40B7-B458-006E63E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Elicitation Techniques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4EA417-6F2D-44EE-92D7-8CFFD015D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9"/>
            <a:ext cx="902677" cy="799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22A6B-B2F7-4191-A50B-55757E928B38}"/>
              </a:ext>
            </a:extLst>
          </p:cNvPr>
          <p:cNvSpPr txBox="1"/>
          <p:nvPr/>
        </p:nvSpPr>
        <p:spPr>
          <a:xfrm>
            <a:off x="1960683" y="2028958"/>
            <a:ext cx="205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Interviews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D9F84-66B7-4730-8F04-FBB8615FEDC6}"/>
              </a:ext>
            </a:extLst>
          </p:cNvPr>
          <p:cNvSpPr txBox="1"/>
          <p:nvPr/>
        </p:nvSpPr>
        <p:spPr>
          <a:xfrm>
            <a:off x="838200" y="3050931"/>
            <a:ext cx="56769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two types of interviews,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Ended Interview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Interview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followed both of types of interview but we prefer Structured Interview.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structured interview, we made some questionnaire.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79FA7-2E39-4B76-8CD6-2DC9D96C4B02}"/>
              </a:ext>
            </a:extLst>
          </p:cNvPr>
          <p:cNvSpPr txBox="1"/>
          <p:nvPr/>
        </p:nvSpPr>
        <p:spPr>
          <a:xfrm>
            <a:off x="6611814" y="2305957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A674-90BF-40B2-86E6-C4B4A725A69C}"/>
              </a:ext>
            </a:extLst>
          </p:cNvPr>
          <p:cNvSpPr txBox="1"/>
          <p:nvPr/>
        </p:nvSpPr>
        <p:spPr>
          <a:xfrm>
            <a:off x="6646984" y="2980592"/>
            <a:ext cx="2321169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What is the process of course registration?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many types of users are involved in the course registration?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When does the course registration begin?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What problems generally face during course registration?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72EAB-AA0B-4A52-A147-68DE3C611B69}"/>
              </a:ext>
            </a:extLst>
          </p:cNvPr>
          <p:cNvSpPr txBox="1"/>
          <p:nvPr/>
        </p:nvSpPr>
        <p:spPr>
          <a:xfrm>
            <a:off x="8968153" y="2980592"/>
            <a:ext cx="232116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Who handle the course registration process?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SG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</a:t>
            </a: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do students pay their course registration fees?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SG" sz="14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7. What steps are taken when a student can’t pay registration fees?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0BAA1-0529-4662-B9AB-582A84128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3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EC2E50-5C54-4F3F-91B0-2CED4F43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C1847-C74B-40B7-B458-006E63E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Elicitation Techniques(Cont.)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2A6B-B2F7-4191-A50B-55757E928B38}"/>
              </a:ext>
            </a:extLst>
          </p:cNvPr>
          <p:cNvSpPr txBox="1"/>
          <p:nvPr/>
        </p:nvSpPr>
        <p:spPr>
          <a:xfrm>
            <a:off x="1960683" y="2028958"/>
            <a:ext cx="205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D9F84-66B7-4730-8F04-FBB8615FEDC6}"/>
              </a:ext>
            </a:extLst>
          </p:cNvPr>
          <p:cNvSpPr txBox="1"/>
          <p:nvPr/>
        </p:nvSpPr>
        <p:spPr>
          <a:xfrm>
            <a:off x="838200" y="3050931"/>
            <a:ext cx="5676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to observer the system of NSTU’s course registration system. There are so many complex system. We were observing that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When section officer pinned registration notice on the board.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student fill-up their registration form.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When they pay term fees.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section officer manage their registration system.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problems are generally occurred in the course registration system.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0BAA1-0529-4662-B9AB-582A8412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1C93BFC-7CAD-46F0-8CE9-52E7D9F68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108" y="1738148"/>
            <a:ext cx="1022107" cy="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1;p44">
            <a:extLst>
              <a:ext uri="{FF2B5EF4-FFF2-40B4-BE49-F238E27FC236}">
                <a16:creationId xmlns:a16="http://schemas.microsoft.com/office/drawing/2014/main" id="{94D8DDD0-244F-4124-AAF5-048ACC029DD9}"/>
              </a:ext>
            </a:extLst>
          </p:cNvPr>
          <p:cNvSpPr txBox="1">
            <a:spLocks/>
          </p:cNvSpPr>
          <p:nvPr/>
        </p:nvSpPr>
        <p:spPr>
          <a:xfrm>
            <a:off x="855150" y="354475"/>
            <a:ext cx="7433700" cy="823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862250-DE52-4D0F-9EEA-144319A093D9}"/>
              </a:ext>
            </a:extLst>
          </p:cNvPr>
          <p:cNvGrpSpPr/>
          <p:nvPr/>
        </p:nvGrpSpPr>
        <p:grpSpPr>
          <a:xfrm>
            <a:off x="1178798" y="1928719"/>
            <a:ext cx="4522037" cy="516070"/>
            <a:chOff x="1178798" y="1928719"/>
            <a:chExt cx="4522037" cy="516070"/>
          </a:xfrm>
          <a:solidFill>
            <a:schemeClr val="accent2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08F46CB0-9B42-44C7-9530-8A5F0830653F}"/>
                </a:ext>
              </a:extLst>
            </p:cNvPr>
            <p:cNvSpPr/>
            <p:nvPr/>
          </p:nvSpPr>
          <p:spPr>
            <a:xfrm>
              <a:off x="1705333" y="1928719"/>
              <a:ext cx="3995502" cy="5160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3B8A94-FF78-4E5C-B3F4-6CE5F4983C69}"/>
                </a:ext>
              </a:extLst>
            </p:cNvPr>
            <p:cNvSpPr txBox="1"/>
            <p:nvPr/>
          </p:nvSpPr>
          <p:spPr>
            <a:xfrm>
              <a:off x="1686935" y="1976383"/>
              <a:ext cx="290560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Not Fully Responsive</a:t>
              </a:r>
            </a:p>
          </p:txBody>
        </p:sp>
        <p:sp>
          <p:nvSpPr>
            <p:cNvPr id="8" name="Chevron 18">
              <a:extLst>
                <a:ext uri="{FF2B5EF4-FFF2-40B4-BE49-F238E27FC236}">
                  <a16:creationId xmlns:a16="http://schemas.microsoft.com/office/drawing/2014/main" id="{301D3870-8BF0-4B68-A5D4-FB93F5AB30D3}"/>
                </a:ext>
              </a:extLst>
            </p:cNvPr>
            <p:cNvSpPr/>
            <p:nvPr/>
          </p:nvSpPr>
          <p:spPr>
            <a:xfrm>
              <a:off x="1178798" y="1993801"/>
              <a:ext cx="516048" cy="41192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8F62C44-01BD-4504-A4C7-3C4BEA4A5F62}"/>
              </a:ext>
            </a:extLst>
          </p:cNvPr>
          <p:cNvGrpSpPr/>
          <p:nvPr/>
        </p:nvGrpSpPr>
        <p:grpSpPr>
          <a:xfrm>
            <a:off x="1168226" y="2885157"/>
            <a:ext cx="4532609" cy="516070"/>
            <a:chOff x="1168226" y="2885157"/>
            <a:chExt cx="4532609" cy="516070"/>
          </a:xfrm>
          <a:solidFill>
            <a:srgbClr val="00B050"/>
          </a:solidFill>
        </p:grpSpPr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3D084399-C78A-473A-95C9-3D1F31533A16}"/>
                </a:ext>
              </a:extLst>
            </p:cNvPr>
            <p:cNvSpPr/>
            <p:nvPr/>
          </p:nvSpPr>
          <p:spPr>
            <a:xfrm>
              <a:off x="1694761" y="2885157"/>
              <a:ext cx="4006074" cy="5160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Verification Not Done</a:t>
              </a:r>
            </a:p>
          </p:txBody>
        </p:sp>
        <p:sp>
          <p:nvSpPr>
            <p:cNvPr id="11" name="Chevron 26">
              <a:extLst>
                <a:ext uri="{FF2B5EF4-FFF2-40B4-BE49-F238E27FC236}">
                  <a16:creationId xmlns:a16="http://schemas.microsoft.com/office/drawing/2014/main" id="{ECD0AEDA-56CF-49DE-A8FF-74F40A55BFF3}"/>
                </a:ext>
              </a:extLst>
            </p:cNvPr>
            <p:cNvSpPr/>
            <p:nvPr/>
          </p:nvSpPr>
          <p:spPr>
            <a:xfrm>
              <a:off x="1168226" y="2950239"/>
              <a:ext cx="516048" cy="41192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20AF0A-65BA-45F0-9402-19646EBEEC2F}"/>
              </a:ext>
            </a:extLst>
          </p:cNvPr>
          <p:cNvGrpSpPr/>
          <p:nvPr/>
        </p:nvGrpSpPr>
        <p:grpSpPr>
          <a:xfrm>
            <a:off x="1157739" y="3734798"/>
            <a:ext cx="4543095" cy="516070"/>
            <a:chOff x="1157739" y="3734798"/>
            <a:chExt cx="4543095" cy="516070"/>
          </a:xfrm>
        </p:grpSpPr>
        <p:sp>
          <p:nvSpPr>
            <p:cNvPr id="13" name="Rounded Rectangle 27">
              <a:extLst>
                <a:ext uri="{FF2B5EF4-FFF2-40B4-BE49-F238E27FC236}">
                  <a16:creationId xmlns:a16="http://schemas.microsoft.com/office/drawing/2014/main" id="{7BAB60CD-5094-460A-93E2-03F902FB0DC2}"/>
                </a:ext>
              </a:extLst>
            </p:cNvPr>
            <p:cNvSpPr/>
            <p:nvPr/>
          </p:nvSpPr>
          <p:spPr>
            <a:xfrm>
              <a:off x="1684273" y="3734798"/>
              <a:ext cx="4016561" cy="516070"/>
            </a:xfrm>
            <a:prstGeom prst="roundRect">
              <a:avLst/>
            </a:prstGeom>
            <a:solidFill>
              <a:srgbClr val="A5002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Limited Feature on Admin Panel</a:t>
              </a:r>
            </a:p>
          </p:txBody>
        </p:sp>
        <p:sp>
          <p:nvSpPr>
            <p:cNvPr id="14" name="Chevron 28">
              <a:extLst>
                <a:ext uri="{FF2B5EF4-FFF2-40B4-BE49-F238E27FC236}">
                  <a16:creationId xmlns:a16="http://schemas.microsoft.com/office/drawing/2014/main" id="{0D46214C-81AC-4FB4-80A1-68AEF47BD76F}"/>
                </a:ext>
              </a:extLst>
            </p:cNvPr>
            <p:cNvSpPr/>
            <p:nvPr/>
          </p:nvSpPr>
          <p:spPr>
            <a:xfrm>
              <a:off x="1157739" y="3799880"/>
              <a:ext cx="516048" cy="411925"/>
            </a:xfrm>
            <a:prstGeom prst="chevron">
              <a:avLst/>
            </a:prstGeom>
            <a:solidFill>
              <a:srgbClr val="A500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43A4A-68B4-47FA-A40F-8951BEC8FC6F}"/>
              </a:ext>
            </a:extLst>
          </p:cNvPr>
          <p:cNvGrpSpPr/>
          <p:nvPr/>
        </p:nvGrpSpPr>
        <p:grpSpPr>
          <a:xfrm>
            <a:off x="1157739" y="4623502"/>
            <a:ext cx="4543095" cy="516070"/>
            <a:chOff x="1157739" y="3734798"/>
            <a:chExt cx="4543095" cy="516070"/>
          </a:xfrm>
          <a:solidFill>
            <a:srgbClr val="0070C0"/>
          </a:solidFill>
        </p:grpSpPr>
        <p:sp>
          <p:nvSpPr>
            <p:cNvPr id="16" name="Rounded Rectangle 27">
              <a:extLst>
                <a:ext uri="{FF2B5EF4-FFF2-40B4-BE49-F238E27FC236}">
                  <a16:creationId xmlns:a16="http://schemas.microsoft.com/office/drawing/2014/main" id="{844042CA-65F3-4B62-AAF6-657409C5D614}"/>
                </a:ext>
              </a:extLst>
            </p:cNvPr>
            <p:cNvSpPr/>
            <p:nvPr/>
          </p:nvSpPr>
          <p:spPr>
            <a:xfrm>
              <a:off x="1684273" y="3734798"/>
              <a:ext cx="4016561" cy="5160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online payment system</a:t>
              </a:r>
            </a:p>
          </p:txBody>
        </p:sp>
        <p:sp>
          <p:nvSpPr>
            <p:cNvPr id="17" name="Chevron 28">
              <a:extLst>
                <a:ext uri="{FF2B5EF4-FFF2-40B4-BE49-F238E27FC236}">
                  <a16:creationId xmlns:a16="http://schemas.microsoft.com/office/drawing/2014/main" id="{D9A88972-6911-4A01-B9F5-50B71A1130A9}"/>
                </a:ext>
              </a:extLst>
            </p:cNvPr>
            <p:cNvSpPr/>
            <p:nvPr/>
          </p:nvSpPr>
          <p:spPr>
            <a:xfrm>
              <a:off x="1157739" y="3799880"/>
              <a:ext cx="516048" cy="41192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BA1BD7E-7D67-4745-AEA7-733542E7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D98031-C36B-4D85-BEDD-F040AF18B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F23ED-D7E8-4449-B82D-083E53E99B7B}"/>
              </a:ext>
            </a:extLst>
          </p:cNvPr>
          <p:cNvSpPr txBox="1"/>
          <p:nvPr/>
        </p:nvSpPr>
        <p:spPr>
          <a:xfrm>
            <a:off x="1292469" y="2989385"/>
            <a:ext cx="1881554" cy="14773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Payment System will be added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9C182-A456-47A7-BF96-095FCDF3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610299-BF5A-4F84-AA4E-3661C465E36A}"/>
              </a:ext>
            </a:extLst>
          </p:cNvPr>
          <p:cNvSpPr/>
          <p:nvPr/>
        </p:nvSpPr>
        <p:spPr>
          <a:xfrm>
            <a:off x="1829746" y="2515545"/>
            <a:ext cx="781569" cy="7815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D1093-D01A-43B2-987E-0A8F86369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3311" y="2639110"/>
            <a:ext cx="534437" cy="53443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42C98-FF33-4601-AB48-8BC50A3180A8}"/>
              </a:ext>
            </a:extLst>
          </p:cNvPr>
          <p:cNvSpPr/>
          <p:nvPr/>
        </p:nvSpPr>
        <p:spPr>
          <a:xfrm>
            <a:off x="1292470" y="4466492"/>
            <a:ext cx="1881554" cy="3516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7D3F9-3AA2-4284-A874-779EF4E432F5}"/>
              </a:ext>
            </a:extLst>
          </p:cNvPr>
          <p:cNvSpPr txBox="1"/>
          <p:nvPr/>
        </p:nvSpPr>
        <p:spPr>
          <a:xfrm>
            <a:off x="3711300" y="2989164"/>
            <a:ext cx="1881554" cy="14773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Security System will be updated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D67659-FD7F-4405-8E15-47075D83904A}"/>
              </a:ext>
            </a:extLst>
          </p:cNvPr>
          <p:cNvSpPr/>
          <p:nvPr/>
        </p:nvSpPr>
        <p:spPr>
          <a:xfrm>
            <a:off x="4248577" y="2515324"/>
            <a:ext cx="781569" cy="78156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240C6E48-1536-499F-90C8-BA7D64D76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72142" y="2638889"/>
            <a:ext cx="534437" cy="53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0008-F7BD-4C89-A2CE-6D01CCE360AB}"/>
              </a:ext>
            </a:extLst>
          </p:cNvPr>
          <p:cNvSpPr/>
          <p:nvPr/>
        </p:nvSpPr>
        <p:spPr>
          <a:xfrm>
            <a:off x="3711301" y="4466271"/>
            <a:ext cx="1881554" cy="351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2AAA2-BB67-4E66-B3D4-7D5687975820}"/>
              </a:ext>
            </a:extLst>
          </p:cNvPr>
          <p:cNvSpPr txBox="1"/>
          <p:nvPr/>
        </p:nvSpPr>
        <p:spPr>
          <a:xfrm>
            <a:off x="6107720" y="2989164"/>
            <a:ext cx="1881554" cy="14773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Email Verification will be added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DE3910-866E-44F1-AA7D-3381212A9153}"/>
              </a:ext>
            </a:extLst>
          </p:cNvPr>
          <p:cNvSpPr/>
          <p:nvPr/>
        </p:nvSpPr>
        <p:spPr>
          <a:xfrm>
            <a:off x="6644997" y="2515324"/>
            <a:ext cx="781569" cy="7815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EA20452-AC31-423F-9FC5-A89D178017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8562" y="2638889"/>
            <a:ext cx="534437" cy="534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08B854-1511-4E2C-A685-D3DFC49D2826}"/>
              </a:ext>
            </a:extLst>
          </p:cNvPr>
          <p:cNvSpPr/>
          <p:nvPr/>
        </p:nvSpPr>
        <p:spPr>
          <a:xfrm>
            <a:off x="6107721" y="4466271"/>
            <a:ext cx="1881554" cy="351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0F4B8-FCAF-4F05-86A6-0ACAAAE0A0E3}"/>
              </a:ext>
            </a:extLst>
          </p:cNvPr>
          <p:cNvSpPr txBox="1"/>
          <p:nvPr/>
        </p:nvSpPr>
        <p:spPr>
          <a:xfrm>
            <a:off x="8504140" y="2989164"/>
            <a:ext cx="1881554" cy="17543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User feedback feature will be added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EEAF4E-340E-4C3E-99DC-7CC542ABF0A9}"/>
              </a:ext>
            </a:extLst>
          </p:cNvPr>
          <p:cNvSpPr/>
          <p:nvPr/>
        </p:nvSpPr>
        <p:spPr>
          <a:xfrm>
            <a:off x="9041417" y="2515324"/>
            <a:ext cx="781569" cy="78156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25590D88-E010-4E75-BD39-1BC05508D5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164982" y="2638889"/>
            <a:ext cx="534437" cy="5344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1E5A71-AF36-4D86-936C-68957115095D}"/>
              </a:ext>
            </a:extLst>
          </p:cNvPr>
          <p:cNvSpPr/>
          <p:nvPr/>
        </p:nvSpPr>
        <p:spPr>
          <a:xfrm>
            <a:off x="8504141" y="4466271"/>
            <a:ext cx="1881554" cy="3516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743D8-2B31-4C00-B6E9-B0AAB3A9E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4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291653-0D01-44B2-8F17-61F9D6618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E6C4E-1544-4177-BDC8-D6317921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and Resources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7D9DD8-B09A-4BFE-99B9-E474DC44AC02}"/>
              </a:ext>
            </a:extLst>
          </p:cNvPr>
          <p:cNvGrpSpPr/>
          <p:nvPr/>
        </p:nvGrpSpPr>
        <p:grpSpPr>
          <a:xfrm>
            <a:off x="1565031" y="2286000"/>
            <a:ext cx="2303584" cy="3112478"/>
            <a:chOff x="1081454" y="2136531"/>
            <a:chExt cx="2303584" cy="31124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E7D785-C2DD-433E-A2E2-55552B37B942}"/>
                </a:ext>
              </a:extLst>
            </p:cNvPr>
            <p:cNvGrpSpPr/>
            <p:nvPr/>
          </p:nvGrpSpPr>
          <p:grpSpPr>
            <a:xfrm>
              <a:off x="1081454" y="2136531"/>
              <a:ext cx="2303584" cy="3112478"/>
              <a:chOff x="1160585" y="1617785"/>
              <a:chExt cx="2303584" cy="311247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468DC0-453E-4E61-85E0-87920F23264A}"/>
                  </a:ext>
                </a:extLst>
              </p:cNvPr>
              <p:cNvSpPr/>
              <p:nvPr/>
            </p:nvSpPr>
            <p:spPr>
              <a:xfrm>
                <a:off x="1160585" y="2147889"/>
                <a:ext cx="2303584" cy="2582374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D67844-3C83-4192-9A53-4A1B6E8F7C5D}"/>
                  </a:ext>
                </a:extLst>
              </p:cNvPr>
              <p:cNvSpPr/>
              <p:nvPr/>
            </p:nvSpPr>
            <p:spPr>
              <a:xfrm>
                <a:off x="1160585" y="1617785"/>
                <a:ext cx="2303584" cy="530104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Frontend</a:t>
                </a: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DD6177E-2A6F-4074-AACA-7FF6674C0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315914" y="2822700"/>
              <a:ext cx="677008" cy="677008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F30B808-3E7A-4F23-A17E-3ED06525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3649" y="2875821"/>
              <a:ext cx="570766" cy="570766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87CE9A0-1777-4E02-AFDC-7EED40D0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0133" y="4062964"/>
              <a:ext cx="622789" cy="622789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3E0BC65-F929-4CCD-933E-D61ABE99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3649" y="4067362"/>
              <a:ext cx="618391" cy="61839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9FC992-B22E-46E4-A6F4-E1AB66F45C5F}"/>
              </a:ext>
            </a:extLst>
          </p:cNvPr>
          <p:cNvGrpSpPr/>
          <p:nvPr/>
        </p:nvGrpSpPr>
        <p:grpSpPr>
          <a:xfrm>
            <a:off x="4922227" y="2286000"/>
            <a:ext cx="2303584" cy="3112478"/>
            <a:chOff x="4539762" y="2136531"/>
            <a:chExt cx="2303584" cy="31124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F814FB-FBB9-470F-90FD-DA9AF46E7803}"/>
                </a:ext>
              </a:extLst>
            </p:cNvPr>
            <p:cNvGrpSpPr/>
            <p:nvPr/>
          </p:nvGrpSpPr>
          <p:grpSpPr>
            <a:xfrm>
              <a:off x="4539762" y="2136531"/>
              <a:ext cx="2303584" cy="3112478"/>
              <a:chOff x="1160585" y="1617785"/>
              <a:chExt cx="2303584" cy="311247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80B780D-3DFF-407D-9F3C-ACC6D6658FD4}"/>
                  </a:ext>
                </a:extLst>
              </p:cNvPr>
              <p:cNvSpPr/>
              <p:nvPr/>
            </p:nvSpPr>
            <p:spPr>
              <a:xfrm>
                <a:off x="1160585" y="2147889"/>
                <a:ext cx="2303584" cy="2582374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189601-65E9-4DF5-8BA2-3775416712BB}"/>
                  </a:ext>
                </a:extLst>
              </p:cNvPr>
              <p:cNvSpPr/>
              <p:nvPr/>
            </p:nvSpPr>
            <p:spPr>
              <a:xfrm>
                <a:off x="1160585" y="1617785"/>
                <a:ext cx="2303584" cy="530104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Backend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06BF584-8AB9-4BFC-A4E5-017A2019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55223" y="2814277"/>
              <a:ext cx="1072661" cy="1072661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BDEF63F-A3DB-4E7B-ABDC-F421D46A9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28771" y="3711576"/>
              <a:ext cx="1325563" cy="132556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4BF210-77E6-43E7-8479-065CD7F00C49}"/>
              </a:ext>
            </a:extLst>
          </p:cNvPr>
          <p:cNvGrpSpPr/>
          <p:nvPr/>
        </p:nvGrpSpPr>
        <p:grpSpPr>
          <a:xfrm>
            <a:off x="8279423" y="2286000"/>
            <a:ext cx="2303584" cy="3112478"/>
            <a:chOff x="7795846" y="2136531"/>
            <a:chExt cx="2303584" cy="311247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F71FFA-07BC-443D-9C16-D1182FDB3918}"/>
                </a:ext>
              </a:extLst>
            </p:cNvPr>
            <p:cNvGrpSpPr/>
            <p:nvPr/>
          </p:nvGrpSpPr>
          <p:grpSpPr>
            <a:xfrm>
              <a:off x="7795846" y="2136531"/>
              <a:ext cx="2303584" cy="3112478"/>
              <a:chOff x="1160585" y="1617785"/>
              <a:chExt cx="2303584" cy="311247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A9E1572-3194-4179-9E7C-A942BBEB6E37}"/>
                  </a:ext>
                </a:extLst>
              </p:cNvPr>
              <p:cNvSpPr/>
              <p:nvPr/>
            </p:nvSpPr>
            <p:spPr>
              <a:xfrm>
                <a:off x="1160585" y="2147889"/>
                <a:ext cx="2303584" cy="2582374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B2ADB8-5CDC-45FD-A046-A68AD387E119}"/>
                  </a:ext>
                </a:extLst>
              </p:cNvPr>
              <p:cNvSpPr/>
              <p:nvPr/>
            </p:nvSpPr>
            <p:spPr>
              <a:xfrm>
                <a:off x="1160585" y="1617785"/>
                <a:ext cx="2303584" cy="530104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Server</a:t>
                </a:r>
              </a:p>
            </p:txBody>
          </p:sp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0803BE0-2432-4362-96AB-FD372258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00742" y="3340042"/>
              <a:ext cx="1093791" cy="109379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4A4748D0-15C5-419F-9F80-69C1D6506F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CED42-40AD-4ED1-AD10-C85A87B746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E88FB-2503-4124-BA57-596A7733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222" y="3090080"/>
            <a:ext cx="3283006" cy="677818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0D29F-9FBB-418A-BB35-55A72B3844F0}"/>
              </a:ext>
            </a:extLst>
          </p:cNvPr>
          <p:cNvSpPr/>
          <p:nvPr/>
        </p:nvSpPr>
        <p:spPr>
          <a:xfrm>
            <a:off x="0" y="0"/>
            <a:ext cx="4818185" cy="6858000"/>
          </a:xfrm>
          <a:prstGeom prst="rect">
            <a:avLst/>
          </a:prstGeom>
          <a:gradFill flip="none" rotWithShape="1">
            <a:gsLst>
              <a:gs pos="0">
                <a:srgbClr val="E6327F">
                  <a:alpha val="49804"/>
                </a:srgbClr>
              </a:gs>
              <a:gs pos="50000">
                <a:srgbClr val="E6327F">
                  <a:alpha val="30000"/>
                </a:srgbClr>
              </a:gs>
              <a:gs pos="100000">
                <a:srgbClr val="E6327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BD435A-7677-4691-A231-2EA0F438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"/>
            <a:ext cx="12496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8792F-F661-437F-99D1-BB4C7ED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2" y="6285103"/>
            <a:ext cx="1016977" cy="572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30B23-0741-45A8-B88C-645F80F84E95}"/>
              </a:ext>
            </a:extLst>
          </p:cNvPr>
          <p:cNvSpPr txBox="1"/>
          <p:nvPr/>
        </p:nvSpPr>
        <p:spPr>
          <a:xfrm>
            <a:off x="1283677" y="390217"/>
            <a:ext cx="9267092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NSTU Online Course Registration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ED138-953C-4927-B7B4-9D4B7F06086C}"/>
              </a:ext>
            </a:extLst>
          </p:cNvPr>
          <p:cNvSpPr/>
          <p:nvPr/>
        </p:nvSpPr>
        <p:spPr>
          <a:xfrm>
            <a:off x="1213339" y="390217"/>
            <a:ext cx="70338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C8FB6-ADB4-4E4E-8F37-CF57CE3E387C}"/>
              </a:ext>
            </a:extLst>
          </p:cNvPr>
          <p:cNvSpPr/>
          <p:nvPr/>
        </p:nvSpPr>
        <p:spPr>
          <a:xfrm>
            <a:off x="10550769" y="390216"/>
            <a:ext cx="70338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892A21-64B9-45DC-BAEA-3C11B63C545B}"/>
              </a:ext>
            </a:extLst>
          </p:cNvPr>
          <p:cNvGrpSpPr/>
          <p:nvPr/>
        </p:nvGrpSpPr>
        <p:grpSpPr>
          <a:xfrm>
            <a:off x="33984" y="1667745"/>
            <a:ext cx="4583091" cy="4472765"/>
            <a:chOff x="-178676" y="1667745"/>
            <a:chExt cx="4583091" cy="44727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84923-96A1-4243-9BAF-EFC2D871DCA5}"/>
                </a:ext>
              </a:extLst>
            </p:cNvPr>
            <p:cNvSpPr/>
            <p:nvPr/>
          </p:nvSpPr>
          <p:spPr>
            <a:xfrm>
              <a:off x="-176718" y="2187389"/>
              <a:ext cx="4581133" cy="3953121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E3E4C-89A0-4D51-8021-DD8D5CDA60DA}"/>
                </a:ext>
              </a:extLst>
            </p:cNvPr>
            <p:cNvSpPr/>
            <p:nvPr/>
          </p:nvSpPr>
          <p:spPr>
            <a:xfrm>
              <a:off x="-178676" y="1667745"/>
              <a:ext cx="4581133" cy="51964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Developers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1A7D17-6964-40B6-B0FE-0F34832AF01B}"/>
              </a:ext>
            </a:extLst>
          </p:cNvPr>
          <p:cNvGrpSpPr/>
          <p:nvPr/>
        </p:nvGrpSpPr>
        <p:grpSpPr>
          <a:xfrm>
            <a:off x="7396926" y="1667745"/>
            <a:ext cx="4581133" cy="4467187"/>
            <a:chOff x="6847649" y="1407768"/>
            <a:chExt cx="4581133" cy="44671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CEC776-0AB3-4762-8266-35F464BF7CA8}"/>
                </a:ext>
              </a:extLst>
            </p:cNvPr>
            <p:cNvSpPr/>
            <p:nvPr/>
          </p:nvSpPr>
          <p:spPr>
            <a:xfrm>
              <a:off x="6847649" y="1407768"/>
              <a:ext cx="4581133" cy="5196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Mentor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B7BFE8-68EF-467D-8F9E-68BE9F5D5A1A}"/>
                </a:ext>
              </a:extLst>
            </p:cNvPr>
            <p:cNvSpPr/>
            <p:nvPr/>
          </p:nvSpPr>
          <p:spPr>
            <a:xfrm>
              <a:off x="6847649" y="1921834"/>
              <a:ext cx="4581133" cy="3953121"/>
            </a:xfrm>
            <a:prstGeom prst="rect">
              <a:avLst/>
            </a:prstGeom>
            <a:solidFill>
              <a:schemeClr val="tx2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6A1704-172F-4468-9192-2EF35304D296}"/>
              </a:ext>
            </a:extLst>
          </p:cNvPr>
          <p:cNvGrpSpPr/>
          <p:nvPr/>
        </p:nvGrpSpPr>
        <p:grpSpPr>
          <a:xfrm>
            <a:off x="225482" y="2464547"/>
            <a:ext cx="3313084" cy="882178"/>
            <a:chOff x="12822" y="2464547"/>
            <a:chExt cx="3313084" cy="8821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EFD7151-7587-44A7-B216-3BE0C663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" y="2464547"/>
              <a:ext cx="880218" cy="88217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3E665-4D19-49D3-AE44-124A82F558AD}"/>
                </a:ext>
              </a:extLst>
            </p:cNvPr>
            <p:cNvSpPr txBox="1"/>
            <p:nvPr/>
          </p:nvSpPr>
          <p:spPr>
            <a:xfrm>
              <a:off x="1021976" y="2680447"/>
              <a:ext cx="2303930" cy="58477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Md. Mahbub Alam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[ASH1825003M]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402F9E-6A8C-4292-A1C6-68BD4D638BAF}"/>
              </a:ext>
            </a:extLst>
          </p:cNvPr>
          <p:cNvGrpSpPr/>
          <p:nvPr/>
        </p:nvGrpSpPr>
        <p:grpSpPr>
          <a:xfrm>
            <a:off x="212660" y="5019045"/>
            <a:ext cx="3922476" cy="882180"/>
            <a:chOff x="0" y="5019045"/>
            <a:chExt cx="3922476" cy="8821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141A86-AFFC-40FC-927C-9BEF3FC6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7" t="6143" r="19046" b="49697"/>
            <a:stretch/>
          </p:blipFill>
          <p:spPr>
            <a:xfrm>
              <a:off x="0" y="5019045"/>
              <a:ext cx="874892" cy="8821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F827F4-F6C5-40D8-B0F0-1FD6A96E34F7}"/>
                </a:ext>
              </a:extLst>
            </p:cNvPr>
            <p:cNvSpPr txBox="1"/>
            <p:nvPr/>
          </p:nvSpPr>
          <p:spPr>
            <a:xfrm>
              <a:off x="1021975" y="5162992"/>
              <a:ext cx="2900501" cy="58477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Akash Chandra Debnath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[ASH1825003M]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336124-B6C4-42FB-B660-E67A2771C789}"/>
              </a:ext>
            </a:extLst>
          </p:cNvPr>
          <p:cNvGrpSpPr/>
          <p:nvPr/>
        </p:nvGrpSpPr>
        <p:grpSpPr>
          <a:xfrm>
            <a:off x="213941" y="3742392"/>
            <a:ext cx="3324625" cy="880988"/>
            <a:chOff x="1281" y="3742392"/>
            <a:chExt cx="3324625" cy="8809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E853E2-1795-4F1B-9E8A-47ABE0FC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1" y="3742392"/>
              <a:ext cx="880988" cy="8809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0DD994-4A8B-4A6A-93B7-EFCCA523B00A}"/>
                </a:ext>
              </a:extLst>
            </p:cNvPr>
            <p:cNvSpPr txBox="1"/>
            <p:nvPr/>
          </p:nvSpPr>
          <p:spPr>
            <a:xfrm>
              <a:off x="1021976" y="3890498"/>
              <a:ext cx="2303930" cy="58477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Khair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Ahammed</a:t>
              </a:r>
              <a:endParaRPr 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[ASH1825003M]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7EE256E-65EA-4123-AA78-E1AF75C8627F}"/>
              </a:ext>
            </a:extLst>
          </p:cNvPr>
          <p:cNvSpPr txBox="1"/>
          <p:nvPr/>
        </p:nvSpPr>
        <p:spPr>
          <a:xfrm>
            <a:off x="8237241" y="4556747"/>
            <a:ext cx="2900501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Dipanita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Saha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Assistant Professor</a:t>
            </a:r>
          </a:p>
        </p:txBody>
      </p:sp>
      <p:pic>
        <p:nvPicPr>
          <p:cNvPr id="3" name="Graphic 2" descr="Female Profile with solid fill">
            <a:extLst>
              <a:ext uri="{FF2B5EF4-FFF2-40B4-BE49-F238E27FC236}">
                <a16:creationId xmlns:a16="http://schemas.microsoft.com/office/drawing/2014/main" id="{DEDECD4E-5985-4024-AA4B-5F6BFC17E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0291" y="31061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33E5C8-53B2-46E5-B8DA-93D9A94F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9149" y="1"/>
            <a:ext cx="13491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BD1321-46C5-4248-8B9B-FB1A90493363}"/>
              </a:ext>
            </a:extLst>
          </p:cNvPr>
          <p:cNvSpPr/>
          <p:nvPr/>
        </p:nvSpPr>
        <p:spPr>
          <a:xfrm>
            <a:off x="-1299149" y="0"/>
            <a:ext cx="13491149" cy="68580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95B30-D171-420F-A7C0-7F5BE568B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2" y="6285103"/>
            <a:ext cx="1016977" cy="5728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9605C1-0BC3-4B66-BE5E-5A8190FF4D6C}"/>
              </a:ext>
            </a:extLst>
          </p:cNvPr>
          <p:cNvGrpSpPr/>
          <p:nvPr/>
        </p:nvGrpSpPr>
        <p:grpSpPr>
          <a:xfrm>
            <a:off x="637289" y="351982"/>
            <a:ext cx="5920238" cy="934557"/>
            <a:chOff x="637289" y="351982"/>
            <a:chExt cx="5920238" cy="9345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351D3C-F7A9-4D13-A654-83DC989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89" y="351982"/>
              <a:ext cx="934557" cy="9345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F9042C-B3D8-4AD0-AA83-3586F8768A92}"/>
                </a:ext>
              </a:extLst>
            </p:cNvPr>
            <p:cNvSpPr txBox="1"/>
            <p:nvPr/>
          </p:nvSpPr>
          <p:spPr>
            <a:xfrm>
              <a:off x="1831354" y="496094"/>
              <a:ext cx="4726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Overview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C536780-7E2D-495D-8721-5D3EDDA946CB}"/>
              </a:ext>
            </a:extLst>
          </p:cNvPr>
          <p:cNvSpPr txBox="1"/>
          <p:nvPr/>
        </p:nvSpPr>
        <p:spPr>
          <a:xfrm>
            <a:off x="720253" y="1693476"/>
            <a:ext cx="7636938" cy="39703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Our project is about </a:t>
            </a:r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NSTU Online Course Registration</a:t>
            </a: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. We build this project for several users like</a:t>
            </a:r>
          </a:p>
          <a:p>
            <a:pPr algn="just"/>
            <a:endParaRPr lang="en-SG" dirty="0">
              <a:solidFill>
                <a:schemeClr val="bg1"/>
              </a:solidFill>
              <a:latin typeface="Arial" panose="020B0604020202020204" pitchFamily="34" charset="0"/>
              <a:ea typeface="Open Sans" pitchFamily="2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Education Branch of NSTU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Students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Faculty Members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Section Officers etc.</a:t>
            </a:r>
          </a:p>
          <a:p>
            <a:pPr algn="just"/>
            <a:endParaRPr lang="en-SG" dirty="0">
              <a:solidFill>
                <a:schemeClr val="bg1"/>
              </a:solidFill>
              <a:latin typeface="Arial" panose="020B0604020202020204" pitchFamily="34" charset="0"/>
              <a:ea typeface="Open Sans" pitchFamily="2" charset="0"/>
              <a:cs typeface="Arial" panose="020B0604020202020204" pitchFamily="34" charset="0"/>
            </a:endParaRPr>
          </a:p>
          <a:p>
            <a:pPr algn="just"/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In this system students can apply for their course registration in few minutes. After approval of the registration, students can pay his/her term fees. </a:t>
            </a:r>
          </a:p>
          <a:p>
            <a:pPr algn="just"/>
            <a:endParaRPr lang="en-SG" dirty="0">
              <a:solidFill>
                <a:schemeClr val="bg1"/>
              </a:solidFill>
              <a:latin typeface="Arial" panose="020B0604020202020204" pitchFamily="34" charset="0"/>
              <a:ea typeface="Open Sans" pitchFamily="2" charset="0"/>
              <a:cs typeface="Arial" panose="020B0604020202020204" pitchFamily="34" charset="0"/>
            </a:endParaRPr>
          </a:p>
          <a:p>
            <a:pPr algn="just"/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This project can reduce time and cost of both parties and it is very effective for our education system also.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Open Sans" pitchFamily="2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03554-19B3-4194-A43B-665F6A8478F9}"/>
              </a:ext>
            </a:extLst>
          </p:cNvPr>
          <p:cNvSpPr/>
          <p:nvPr/>
        </p:nvSpPr>
        <p:spPr>
          <a:xfrm>
            <a:off x="720253" y="1353246"/>
            <a:ext cx="5837274" cy="7751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3000">
                <a:srgbClr val="00B0F0"/>
              </a:gs>
              <a:gs pos="18000">
                <a:srgbClr val="00B0F0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9A2D0-BA3F-43FA-B824-BE0FC9DE6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5E0AC1-9389-4450-9ED8-56FD6F749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294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C1569EC-3034-4F1B-99C1-EF4B35670F55}"/>
              </a:ext>
            </a:extLst>
          </p:cNvPr>
          <p:cNvGrpSpPr/>
          <p:nvPr/>
        </p:nvGrpSpPr>
        <p:grpSpPr>
          <a:xfrm>
            <a:off x="920813" y="2734184"/>
            <a:ext cx="3204450" cy="897246"/>
            <a:chOff x="920813" y="2734184"/>
            <a:chExt cx="3204450" cy="8972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05EE77-38DF-4C3C-8139-3F62F9C8323C}"/>
                </a:ext>
              </a:extLst>
            </p:cNvPr>
            <p:cNvSpPr/>
            <p:nvPr/>
          </p:nvSpPr>
          <p:spPr>
            <a:xfrm>
              <a:off x="920813" y="2734184"/>
              <a:ext cx="897246" cy="89724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Rectangle 9" descr="Stopwatch">
              <a:extLst>
                <a:ext uri="{FF2B5EF4-FFF2-40B4-BE49-F238E27FC236}">
                  <a16:creationId xmlns:a16="http://schemas.microsoft.com/office/drawing/2014/main" id="{8230DD74-D8D7-4358-91EF-15D3D43810CC}"/>
                </a:ext>
              </a:extLst>
            </p:cNvPr>
            <p:cNvSpPr/>
            <p:nvPr/>
          </p:nvSpPr>
          <p:spPr>
            <a:xfrm>
              <a:off x="1109234" y="2922605"/>
              <a:ext cx="520402" cy="52040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59FF77-88FA-49C4-9750-05D32D01AD05}"/>
                </a:ext>
              </a:extLst>
            </p:cNvPr>
            <p:cNvSpPr/>
            <p:nvPr/>
          </p:nvSpPr>
          <p:spPr>
            <a:xfrm>
              <a:off x="2010326" y="2734184"/>
              <a:ext cx="2114937" cy="897246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Saving time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BA8423-19E5-42F5-8864-59B22E55E35A}"/>
              </a:ext>
            </a:extLst>
          </p:cNvPr>
          <p:cNvGrpSpPr/>
          <p:nvPr/>
        </p:nvGrpSpPr>
        <p:grpSpPr>
          <a:xfrm>
            <a:off x="4493775" y="2734184"/>
            <a:ext cx="3204450" cy="897246"/>
            <a:chOff x="4493775" y="2734184"/>
            <a:chExt cx="3204450" cy="897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031A5A-57F5-47A9-B8C6-558C7DD6C72C}"/>
                </a:ext>
              </a:extLst>
            </p:cNvPr>
            <p:cNvSpPr/>
            <p:nvPr/>
          </p:nvSpPr>
          <p:spPr>
            <a:xfrm>
              <a:off x="4493775" y="2734184"/>
              <a:ext cx="897246" cy="89724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Coins">
              <a:extLst>
                <a:ext uri="{FF2B5EF4-FFF2-40B4-BE49-F238E27FC236}">
                  <a16:creationId xmlns:a16="http://schemas.microsoft.com/office/drawing/2014/main" id="{74FDCE39-7A9C-4E26-8F55-D863D2D6B5E6}"/>
                </a:ext>
              </a:extLst>
            </p:cNvPr>
            <p:cNvSpPr/>
            <p:nvPr/>
          </p:nvSpPr>
          <p:spPr>
            <a:xfrm>
              <a:off x="4682196" y="2922605"/>
              <a:ext cx="520402" cy="52040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4EBFDE-FE22-4FE1-88A6-44B0A2C88AD2}"/>
                </a:ext>
              </a:extLst>
            </p:cNvPr>
            <p:cNvSpPr/>
            <p:nvPr/>
          </p:nvSpPr>
          <p:spPr>
            <a:xfrm>
              <a:off x="5583288" y="2734184"/>
              <a:ext cx="2114937" cy="897246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Reducing costs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94F88-BBEF-4237-880C-C873A09D02FC}"/>
              </a:ext>
            </a:extLst>
          </p:cNvPr>
          <p:cNvGrpSpPr/>
          <p:nvPr/>
        </p:nvGrpSpPr>
        <p:grpSpPr>
          <a:xfrm>
            <a:off x="8066736" y="2734184"/>
            <a:ext cx="3204450" cy="897246"/>
            <a:chOff x="8066736" y="2734184"/>
            <a:chExt cx="3204450" cy="89724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2F5290-4FBC-4327-810E-5400BCC77A83}"/>
                </a:ext>
              </a:extLst>
            </p:cNvPr>
            <p:cNvSpPr/>
            <p:nvPr/>
          </p:nvSpPr>
          <p:spPr>
            <a:xfrm>
              <a:off x="8066736" y="2734184"/>
              <a:ext cx="897246" cy="89724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Document">
              <a:extLst>
                <a:ext uri="{FF2B5EF4-FFF2-40B4-BE49-F238E27FC236}">
                  <a16:creationId xmlns:a16="http://schemas.microsoft.com/office/drawing/2014/main" id="{74023A2A-F5C3-47EA-8CD8-C6584F594FD8}"/>
                </a:ext>
              </a:extLst>
            </p:cNvPr>
            <p:cNvSpPr/>
            <p:nvPr/>
          </p:nvSpPr>
          <p:spPr>
            <a:xfrm>
              <a:off x="8255158" y="2922605"/>
              <a:ext cx="520402" cy="52040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4DA5C3-459D-4C0F-B764-B33171C6CD15}"/>
                </a:ext>
              </a:extLst>
            </p:cNvPr>
            <p:cNvSpPr/>
            <p:nvPr/>
          </p:nvSpPr>
          <p:spPr>
            <a:xfrm>
              <a:off x="9156249" y="2734184"/>
              <a:ext cx="2114937" cy="897246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Reducing uses of papers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DC642B-1842-46F1-A3C0-C67E4FACD0F4}"/>
              </a:ext>
            </a:extLst>
          </p:cNvPr>
          <p:cNvGrpSpPr/>
          <p:nvPr/>
        </p:nvGrpSpPr>
        <p:grpSpPr>
          <a:xfrm>
            <a:off x="920813" y="4371157"/>
            <a:ext cx="3204450" cy="897246"/>
            <a:chOff x="920813" y="4371157"/>
            <a:chExt cx="3204450" cy="89724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B9F99F-FF74-484D-9ABC-10CCBA5F4BA8}"/>
                </a:ext>
              </a:extLst>
            </p:cNvPr>
            <p:cNvSpPr/>
            <p:nvPr/>
          </p:nvSpPr>
          <p:spPr>
            <a:xfrm>
              <a:off x="920813" y="4371157"/>
              <a:ext cx="897246" cy="89724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0" name="Rectangle 19" descr="Downward trend">
              <a:extLst>
                <a:ext uri="{FF2B5EF4-FFF2-40B4-BE49-F238E27FC236}">
                  <a16:creationId xmlns:a16="http://schemas.microsoft.com/office/drawing/2014/main" id="{21D77DCC-6FA6-443C-8B19-989B7964246C}"/>
                </a:ext>
              </a:extLst>
            </p:cNvPr>
            <p:cNvSpPr/>
            <p:nvPr/>
          </p:nvSpPr>
          <p:spPr>
            <a:xfrm>
              <a:off x="1109234" y="4559579"/>
              <a:ext cx="520402" cy="520402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95BF-DAD4-4596-A710-A12F36474BFB}"/>
                </a:ext>
              </a:extLst>
            </p:cNvPr>
            <p:cNvSpPr/>
            <p:nvPr/>
          </p:nvSpPr>
          <p:spPr>
            <a:xfrm>
              <a:off x="2010326" y="4371157"/>
              <a:ext cx="2114937" cy="897246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Reducing data lost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9401A0-3ABD-4B3C-9DD3-9A35AD568756}"/>
              </a:ext>
            </a:extLst>
          </p:cNvPr>
          <p:cNvGrpSpPr/>
          <p:nvPr/>
        </p:nvGrpSpPr>
        <p:grpSpPr>
          <a:xfrm>
            <a:off x="4493775" y="4371157"/>
            <a:ext cx="3204450" cy="897246"/>
            <a:chOff x="4493775" y="4371157"/>
            <a:chExt cx="3204450" cy="89724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C6787F8-823C-46AA-9E5C-ECD392FE5DC7}"/>
                </a:ext>
              </a:extLst>
            </p:cNvPr>
            <p:cNvSpPr/>
            <p:nvPr/>
          </p:nvSpPr>
          <p:spPr>
            <a:xfrm>
              <a:off x="4493775" y="4371157"/>
              <a:ext cx="897246" cy="89724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ctangle 23" descr="Bar chart">
              <a:extLst>
                <a:ext uri="{FF2B5EF4-FFF2-40B4-BE49-F238E27FC236}">
                  <a16:creationId xmlns:a16="http://schemas.microsoft.com/office/drawing/2014/main" id="{AEFB3325-7982-4A30-90B4-EEEBEFE60FDE}"/>
                </a:ext>
              </a:extLst>
            </p:cNvPr>
            <p:cNvSpPr/>
            <p:nvPr/>
          </p:nvSpPr>
          <p:spPr>
            <a:xfrm>
              <a:off x="4682196" y="4559579"/>
              <a:ext cx="520402" cy="520402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8B22B6-592D-4149-AAA7-FDA7C9EB8061}"/>
                </a:ext>
              </a:extLst>
            </p:cNvPr>
            <p:cNvSpPr/>
            <p:nvPr/>
          </p:nvSpPr>
          <p:spPr>
            <a:xfrm>
              <a:off x="5583288" y="4371157"/>
              <a:ext cx="2114937" cy="897246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Gathering data in few seconds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32EF8B-10F1-438B-B13F-AB08DA903F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2" y="6285103"/>
            <a:ext cx="1016977" cy="57289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E68490E-53F5-4C1D-8CD6-2EA53790A051}"/>
              </a:ext>
            </a:extLst>
          </p:cNvPr>
          <p:cNvGrpSpPr/>
          <p:nvPr/>
        </p:nvGrpSpPr>
        <p:grpSpPr>
          <a:xfrm>
            <a:off x="920813" y="362059"/>
            <a:ext cx="5636714" cy="914400"/>
            <a:chOff x="920813" y="362059"/>
            <a:chExt cx="5636714" cy="9144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0D14677-2977-4CCA-AAED-54015780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0813" y="362059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FB50B4-3B53-4D0D-8386-B2E9D1AEFEA9}"/>
                </a:ext>
              </a:extLst>
            </p:cNvPr>
            <p:cNvSpPr txBox="1"/>
            <p:nvPr/>
          </p:nvSpPr>
          <p:spPr>
            <a:xfrm>
              <a:off x="1831354" y="496094"/>
              <a:ext cx="4726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Objectives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F7C3B95-FB20-44A5-81FA-58473C599E51}"/>
              </a:ext>
            </a:extLst>
          </p:cNvPr>
          <p:cNvSpPr/>
          <p:nvPr/>
        </p:nvSpPr>
        <p:spPr>
          <a:xfrm>
            <a:off x="720253" y="1353246"/>
            <a:ext cx="5837274" cy="7751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3000">
                <a:srgbClr val="00B0F0"/>
              </a:gs>
              <a:gs pos="18000">
                <a:srgbClr val="00B0F0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CC7E5B7-9562-4DB6-BA5B-77007A03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3" b="1365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9A148C-D781-4905-93E7-B31F6ACD9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2" y="6285103"/>
            <a:ext cx="1016977" cy="5728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E6DD76-3A5F-4285-B558-B2E026129B64}"/>
              </a:ext>
            </a:extLst>
          </p:cNvPr>
          <p:cNvSpPr/>
          <p:nvPr/>
        </p:nvSpPr>
        <p:spPr>
          <a:xfrm>
            <a:off x="-366721" y="1508873"/>
            <a:ext cx="5954232" cy="5954232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A09332-E227-42BE-8BC7-F02A58717ED7}"/>
              </a:ext>
            </a:extLst>
          </p:cNvPr>
          <p:cNvCxnSpPr>
            <a:cxnSpLocks/>
          </p:cNvCxnSpPr>
          <p:nvPr/>
        </p:nvCxnSpPr>
        <p:spPr>
          <a:xfrm>
            <a:off x="1964866" y="3246502"/>
            <a:ext cx="12910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26B39CD8-4887-409D-A2E5-E04D12D45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6864" y="1709268"/>
            <a:ext cx="847059" cy="847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88D95-0F79-493C-ADAE-7BAA53BD5084}"/>
              </a:ext>
            </a:extLst>
          </p:cNvPr>
          <p:cNvSpPr txBox="1"/>
          <p:nvPr/>
        </p:nvSpPr>
        <p:spPr>
          <a:xfrm>
            <a:off x="521097" y="3780573"/>
            <a:ext cx="4178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Officer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Education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Register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Member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Coordinator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 Provost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Director/Chairman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AED423-220A-4265-BCB0-7DEA102D3258}"/>
              </a:ext>
            </a:extLst>
          </p:cNvPr>
          <p:cNvSpPr txBox="1"/>
          <p:nvPr/>
        </p:nvSpPr>
        <p:spPr>
          <a:xfrm>
            <a:off x="1039834" y="2662506"/>
            <a:ext cx="3147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24807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956D5B-DD65-4738-9680-21D0D9573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5048" y="0"/>
            <a:ext cx="13660315" cy="7491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96491B-73FE-479C-AA9E-F83C4BC7C9D0}"/>
              </a:ext>
            </a:extLst>
          </p:cNvPr>
          <p:cNvSpPr/>
          <p:nvPr/>
        </p:nvSpPr>
        <p:spPr>
          <a:xfrm>
            <a:off x="-3315049" y="0"/>
            <a:ext cx="13491149" cy="749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BCCB6-B3E8-432D-8C2B-82A5C0629903}"/>
              </a:ext>
            </a:extLst>
          </p:cNvPr>
          <p:cNvSpPr txBox="1"/>
          <p:nvPr/>
        </p:nvSpPr>
        <p:spPr>
          <a:xfrm>
            <a:off x="199362" y="1092482"/>
            <a:ext cx="392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B0FFC-27F5-41AB-8D6C-55144825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pic>
        <p:nvPicPr>
          <p:cNvPr id="3" name="Picture 2" descr="Chart, diagram, schematic&#10;&#10;Description automatically generated">
            <a:extLst>
              <a:ext uri="{FF2B5EF4-FFF2-40B4-BE49-F238E27FC236}">
                <a16:creationId xmlns:a16="http://schemas.microsoft.com/office/drawing/2014/main" id="{FE04FF53-695D-4960-848C-B72528DE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32" y="0"/>
            <a:ext cx="7012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8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55957D-F5E6-4823-947D-AA7F7611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7B1F945-4FC6-4B3E-86E3-97E4518D63CE}"/>
              </a:ext>
            </a:extLst>
          </p:cNvPr>
          <p:cNvGrpSpPr/>
          <p:nvPr/>
        </p:nvGrpSpPr>
        <p:grpSpPr>
          <a:xfrm>
            <a:off x="2392871" y="1896266"/>
            <a:ext cx="3284391" cy="919629"/>
            <a:chOff x="2392871" y="1896266"/>
            <a:chExt cx="3284391" cy="91962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3BB7FE-7EC3-44FA-A916-17BC528C207E}"/>
                </a:ext>
              </a:extLst>
            </p:cNvPr>
            <p:cNvSpPr/>
            <p:nvPr/>
          </p:nvSpPr>
          <p:spPr>
            <a:xfrm>
              <a:off x="2392871" y="1896266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1" name="Rectangle 30" descr="Email">
              <a:extLst>
                <a:ext uri="{FF2B5EF4-FFF2-40B4-BE49-F238E27FC236}">
                  <a16:creationId xmlns:a16="http://schemas.microsoft.com/office/drawing/2014/main" id="{271514BE-ECD8-4BE0-A65C-F4F916CE6BF6}"/>
                </a:ext>
              </a:extLst>
            </p:cNvPr>
            <p:cNvSpPr/>
            <p:nvPr/>
          </p:nvSpPr>
          <p:spPr>
            <a:xfrm>
              <a:off x="2585993" y="2089388"/>
              <a:ext cx="533385" cy="5333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F6B5FAE-4B7D-4D11-93F9-6AAD8E8FD480}"/>
                </a:ext>
              </a:extLst>
            </p:cNvPr>
            <p:cNvSpPr/>
            <p:nvPr/>
          </p:nvSpPr>
          <p:spPr>
            <a:xfrm>
              <a:off x="3509564" y="1896266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bg1"/>
                  </a:solidFill>
                </a:rPr>
                <a:t>Send Applications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67191F-90CF-4A56-92D4-1E3121A8EA0D}"/>
              </a:ext>
            </a:extLst>
          </p:cNvPr>
          <p:cNvGrpSpPr/>
          <p:nvPr/>
        </p:nvGrpSpPr>
        <p:grpSpPr>
          <a:xfrm>
            <a:off x="6054968" y="1896266"/>
            <a:ext cx="3284391" cy="919629"/>
            <a:chOff x="6054968" y="1896266"/>
            <a:chExt cx="3284391" cy="91962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D02BECD-B7F7-4D3A-BE2F-0613FADFE5E8}"/>
                </a:ext>
              </a:extLst>
            </p:cNvPr>
            <p:cNvSpPr/>
            <p:nvPr/>
          </p:nvSpPr>
          <p:spPr>
            <a:xfrm>
              <a:off x="6054968" y="1896266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4" name="Rectangle 33" descr="Newspaper">
              <a:extLst>
                <a:ext uri="{FF2B5EF4-FFF2-40B4-BE49-F238E27FC236}">
                  <a16:creationId xmlns:a16="http://schemas.microsoft.com/office/drawing/2014/main" id="{76D872A8-6FED-4774-B922-A2DD3875F122}"/>
                </a:ext>
              </a:extLst>
            </p:cNvPr>
            <p:cNvSpPr/>
            <p:nvPr/>
          </p:nvSpPr>
          <p:spPr>
            <a:xfrm>
              <a:off x="6248090" y="2089388"/>
              <a:ext cx="533385" cy="53338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BABAC-FC64-494B-9B95-7FE6D3AE6247}"/>
                </a:ext>
              </a:extLst>
            </p:cNvPr>
            <p:cNvSpPr/>
            <p:nvPr/>
          </p:nvSpPr>
          <p:spPr>
            <a:xfrm>
              <a:off x="7171661" y="1896266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bg1"/>
                  </a:solidFill>
                </a:rPr>
                <a:t>Publish Notice about Course Registration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74F982-7836-4FC9-A92D-C399AF0058B7}"/>
              </a:ext>
            </a:extLst>
          </p:cNvPr>
          <p:cNvGrpSpPr/>
          <p:nvPr/>
        </p:nvGrpSpPr>
        <p:grpSpPr>
          <a:xfrm>
            <a:off x="2392871" y="3562910"/>
            <a:ext cx="3284391" cy="919629"/>
            <a:chOff x="2392871" y="3562910"/>
            <a:chExt cx="3284391" cy="91962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48767B5-B195-4FC4-BD6F-002A1D5F388F}"/>
                </a:ext>
              </a:extLst>
            </p:cNvPr>
            <p:cNvSpPr/>
            <p:nvPr/>
          </p:nvSpPr>
          <p:spPr>
            <a:xfrm>
              <a:off x="2392871" y="3562910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7" name="Rectangle 36" descr="Checkmark">
              <a:extLst>
                <a:ext uri="{FF2B5EF4-FFF2-40B4-BE49-F238E27FC236}">
                  <a16:creationId xmlns:a16="http://schemas.microsoft.com/office/drawing/2014/main" id="{B7F48DA0-641F-4660-8ED8-952E61F5C63E}"/>
                </a:ext>
              </a:extLst>
            </p:cNvPr>
            <p:cNvSpPr/>
            <p:nvPr/>
          </p:nvSpPr>
          <p:spPr>
            <a:xfrm>
              <a:off x="2585993" y="3756032"/>
              <a:ext cx="533385" cy="53338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5E3114-A8D5-41F6-8F58-2A3D56CE0C4F}"/>
                </a:ext>
              </a:extLst>
            </p:cNvPr>
            <p:cNvSpPr/>
            <p:nvPr/>
          </p:nvSpPr>
          <p:spPr>
            <a:xfrm>
              <a:off x="3509564" y="3562910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>
                  <a:solidFill>
                    <a:schemeClr val="bg1"/>
                  </a:solidFill>
                </a:rPr>
                <a:t>Apply for Course Registration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0A21FD-583D-4804-9A6C-4C7DAD517A8D}"/>
              </a:ext>
            </a:extLst>
          </p:cNvPr>
          <p:cNvGrpSpPr/>
          <p:nvPr/>
        </p:nvGrpSpPr>
        <p:grpSpPr>
          <a:xfrm>
            <a:off x="6054968" y="3562910"/>
            <a:ext cx="3284391" cy="919629"/>
            <a:chOff x="6054968" y="3562910"/>
            <a:chExt cx="3284391" cy="9196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FA27C21-0E6C-4DFA-BD05-6AAFFB7A3EB5}"/>
                </a:ext>
              </a:extLst>
            </p:cNvPr>
            <p:cNvSpPr/>
            <p:nvPr/>
          </p:nvSpPr>
          <p:spPr>
            <a:xfrm>
              <a:off x="6054968" y="3562910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22E6DA-4D80-416A-9ABD-6A0E78E1DA36}"/>
                </a:ext>
              </a:extLst>
            </p:cNvPr>
            <p:cNvSpPr/>
            <p:nvPr/>
          </p:nvSpPr>
          <p:spPr>
            <a:xfrm>
              <a:off x="6248090" y="3756032"/>
              <a:ext cx="533385" cy="533385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CF10BC-B392-4D73-8DA4-208D45763070}"/>
                </a:ext>
              </a:extLst>
            </p:cNvPr>
            <p:cNvSpPr/>
            <p:nvPr/>
          </p:nvSpPr>
          <p:spPr>
            <a:xfrm>
              <a:off x="7171661" y="3562910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>
                  <a:solidFill>
                    <a:schemeClr val="bg1"/>
                  </a:solidFill>
                </a:rPr>
                <a:t>Approve Registration Requests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B58F33-DDD0-4C5E-B08B-D0BFC8B00ADC}"/>
              </a:ext>
            </a:extLst>
          </p:cNvPr>
          <p:cNvGrpSpPr/>
          <p:nvPr/>
        </p:nvGrpSpPr>
        <p:grpSpPr>
          <a:xfrm>
            <a:off x="2392871" y="5229553"/>
            <a:ext cx="3284391" cy="919629"/>
            <a:chOff x="2392871" y="5229553"/>
            <a:chExt cx="3284391" cy="91962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213925D-B848-4AF7-A1EF-1D3801D727EB}"/>
                </a:ext>
              </a:extLst>
            </p:cNvPr>
            <p:cNvSpPr/>
            <p:nvPr/>
          </p:nvSpPr>
          <p:spPr>
            <a:xfrm>
              <a:off x="2392871" y="5229553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3" name="Rectangle 42" descr="Download">
              <a:extLst>
                <a:ext uri="{FF2B5EF4-FFF2-40B4-BE49-F238E27FC236}">
                  <a16:creationId xmlns:a16="http://schemas.microsoft.com/office/drawing/2014/main" id="{04A19F29-8672-45F8-8B8E-AC9972BA5CC8}"/>
                </a:ext>
              </a:extLst>
            </p:cNvPr>
            <p:cNvSpPr/>
            <p:nvPr/>
          </p:nvSpPr>
          <p:spPr>
            <a:xfrm>
              <a:off x="2585993" y="5422676"/>
              <a:ext cx="533385" cy="533385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B9F3D3-3AF9-4DD5-8DC4-D575C0BF3E21}"/>
                </a:ext>
              </a:extLst>
            </p:cNvPr>
            <p:cNvSpPr/>
            <p:nvPr/>
          </p:nvSpPr>
          <p:spPr>
            <a:xfrm>
              <a:off x="3509564" y="5229553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>
                  <a:solidFill>
                    <a:schemeClr val="bg1"/>
                  </a:solidFill>
                </a:rPr>
                <a:t>Download Term Fee Receipt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3E683A-BE29-4D61-8608-809EB5DB88A2}"/>
              </a:ext>
            </a:extLst>
          </p:cNvPr>
          <p:cNvGrpSpPr/>
          <p:nvPr/>
        </p:nvGrpSpPr>
        <p:grpSpPr>
          <a:xfrm>
            <a:off x="6054968" y="5229553"/>
            <a:ext cx="3284391" cy="919629"/>
            <a:chOff x="6054968" y="5229553"/>
            <a:chExt cx="3284391" cy="91962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0B313D-B2CE-4D20-A550-E5FE5A62FA25}"/>
                </a:ext>
              </a:extLst>
            </p:cNvPr>
            <p:cNvSpPr/>
            <p:nvPr/>
          </p:nvSpPr>
          <p:spPr>
            <a:xfrm>
              <a:off x="6054968" y="5229553"/>
              <a:ext cx="919629" cy="91962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6" name="Rectangle 45" descr="Money">
              <a:extLst>
                <a:ext uri="{FF2B5EF4-FFF2-40B4-BE49-F238E27FC236}">
                  <a16:creationId xmlns:a16="http://schemas.microsoft.com/office/drawing/2014/main" id="{EBD814F8-2AF3-4D5A-9FF3-BCEB97FA1E23}"/>
                </a:ext>
              </a:extLst>
            </p:cNvPr>
            <p:cNvSpPr/>
            <p:nvPr/>
          </p:nvSpPr>
          <p:spPr>
            <a:xfrm>
              <a:off x="6248090" y="5422676"/>
              <a:ext cx="533385" cy="533385"/>
            </a:xfrm>
            <a:prstGeom prst="rect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D855FE-C33B-4734-A028-74E0A3FF6B64}"/>
                </a:ext>
              </a:extLst>
            </p:cNvPr>
            <p:cNvSpPr/>
            <p:nvPr/>
          </p:nvSpPr>
          <p:spPr>
            <a:xfrm>
              <a:off x="7171661" y="5229553"/>
              <a:ext cx="2167698" cy="919629"/>
            </a:xfrm>
            <a:custGeom>
              <a:avLst/>
              <a:gdLst>
                <a:gd name="connsiteX0" fmla="*/ 0 w 2167698"/>
                <a:gd name="connsiteY0" fmla="*/ 0 h 919629"/>
                <a:gd name="connsiteX1" fmla="*/ 2167698 w 2167698"/>
                <a:gd name="connsiteY1" fmla="*/ 0 h 919629"/>
                <a:gd name="connsiteX2" fmla="*/ 2167698 w 2167698"/>
                <a:gd name="connsiteY2" fmla="*/ 919629 h 919629"/>
                <a:gd name="connsiteX3" fmla="*/ 0 w 2167698"/>
                <a:gd name="connsiteY3" fmla="*/ 919629 h 919629"/>
                <a:gd name="connsiteX4" fmla="*/ 0 w 2167698"/>
                <a:gd name="connsiteY4" fmla="*/ 0 h 9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698" h="919629">
                  <a:moveTo>
                    <a:pt x="0" y="0"/>
                  </a:moveTo>
                  <a:lnTo>
                    <a:pt x="2167698" y="0"/>
                  </a:lnTo>
                  <a:lnTo>
                    <a:pt x="2167698" y="919629"/>
                  </a:lnTo>
                  <a:lnTo>
                    <a:pt x="0" y="9196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>
                  <a:solidFill>
                    <a:schemeClr val="bg1"/>
                  </a:solidFill>
                </a:rPr>
                <a:t>Pay Money within Due Time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DC64C-FD66-4A0A-9EB9-9123D74DCA1B}"/>
              </a:ext>
            </a:extLst>
          </p:cNvPr>
          <p:cNvSpPr txBox="1"/>
          <p:nvPr/>
        </p:nvSpPr>
        <p:spPr>
          <a:xfrm>
            <a:off x="2528047" y="475129"/>
            <a:ext cx="703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C3077-D26B-476D-9976-EF4E400F1A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11534-EE83-4252-A2F2-0A43158036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15" y="3486218"/>
            <a:ext cx="2798885" cy="27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D9A312-8398-4A98-BB17-A506F90C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F1F7-CD62-4592-AC96-D7B7AB60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057" y="1309694"/>
            <a:ext cx="4189886" cy="3394191"/>
          </a:xfrm>
          <a:prstGeom prst="roundRect">
            <a:avLst>
              <a:gd name="adj" fmla="val 3600"/>
            </a:avLst>
          </a:prstGeom>
          <a:noFill/>
          <a:ln cap="flat">
            <a:solidFill>
              <a:srgbClr val="00B0F0"/>
            </a:solidFill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In the system there needs to add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FA89BB-2B6B-453D-B532-66CE5BF5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14" y="3486218"/>
            <a:ext cx="2798885" cy="27988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C7B40E-639C-47D2-986D-8436511A59AC}"/>
              </a:ext>
            </a:extLst>
          </p:cNvPr>
          <p:cNvSpPr txBox="1"/>
          <p:nvPr/>
        </p:nvSpPr>
        <p:spPr>
          <a:xfrm>
            <a:off x="4001056" y="5005233"/>
            <a:ext cx="4189887" cy="71508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Moreover, users and the system must be managed with high priority.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4CE53-9BA8-445A-B906-8CC2C6A7A48B}"/>
              </a:ext>
            </a:extLst>
          </p:cNvPr>
          <p:cNvSpPr txBox="1"/>
          <p:nvPr/>
        </p:nvSpPr>
        <p:spPr>
          <a:xfrm>
            <a:off x="2528047" y="475129"/>
            <a:ext cx="703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C4292A-63C8-49A4-A7C2-F23A1FB90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B61A494-D4AF-4209-9E95-2F521DDB504C}"/>
              </a:ext>
            </a:extLst>
          </p:cNvPr>
          <p:cNvGrpSpPr/>
          <p:nvPr/>
        </p:nvGrpSpPr>
        <p:grpSpPr>
          <a:xfrm>
            <a:off x="4153182" y="1944741"/>
            <a:ext cx="3885635" cy="408623"/>
            <a:chOff x="4153182" y="1944741"/>
            <a:chExt cx="3885635" cy="40862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16F1A-B2C1-4886-A944-97E25F261469}"/>
                </a:ext>
              </a:extLst>
            </p:cNvPr>
            <p:cNvSpPr txBox="1"/>
            <p:nvPr/>
          </p:nvSpPr>
          <p:spPr>
            <a:xfrm>
              <a:off x="4153182" y="1944741"/>
              <a:ext cx="3885635" cy="40862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Departments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2684EE2-1840-403D-9EE0-B4B46581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4900" y="1957086"/>
              <a:ext cx="383931" cy="38393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967840-A534-4D74-8781-930ED34F8A54}"/>
              </a:ext>
            </a:extLst>
          </p:cNvPr>
          <p:cNvGrpSpPr/>
          <p:nvPr/>
        </p:nvGrpSpPr>
        <p:grpSpPr>
          <a:xfrm>
            <a:off x="4153182" y="2480043"/>
            <a:ext cx="3885635" cy="408623"/>
            <a:chOff x="4153182" y="2480043"/>
            <a:chExt cx="3885635" cy="4086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CB6C74-06BA-41C4-A528-57F946B96655}"/>
                </a:ext>
              </a:extLst>
            </p:cNvPr>
            <p:cNvSpPr txBox="1"/>
            <p:nvPr/>
          </p:nvSpPr>
          <p:spPr>
            <a:xfrm>
              <a:off x="4153182" y="2480043"/>
              <a:ext cx="3885635" cy="40862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Faculty Members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9636AE08-A100-4F71-803F-6B4CAF11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85372" y="2520929"/>
              <a:ext cx="659056" cy="32684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C71927-E787-4AE8-9F38-491BAA8F5C03}"/>
              </a:ext>
            </a:extLst>
          </p:cNvPr>
          <p:cNvGrpSpPr/>
          <p:nvPr/>
        </p:nvGrpSpPr>
        <p:grpSpPr>
          <a:xfrm>
            <a:off x="4153182" y="3012525"/>
            <a:ext cx="3885635" cy="408623"/>
            <a:chOff x="4153182" y="3012525"/>
            <a:chExt cx="3885635" cy="4086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AD2B00-8E49-436D-8789-FD3268CAD908}"/>
                </a:ext>
              </a:extLst>
            </p:cNvPr>
            <p:cNvSpPr txBox="1"/>
            <p:nvPr/>
          </p:nvSpPr>
          <p:spPr>
            <a:xfrm>
              <a:off x="4153182" y="3012525"/>
              <a:ext cx="3885635" cy="40862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Section Officer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55D8021-AC6E-4408-8BD9-46A0CC85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76647" y="3060011"/>
              <a:ext cx="267781" cy="32610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2611E0-AF53-4DC4-B36F-8F53EAE605C0}"/>
              </a:ext>
            </a:extLst>
          </p:cNvPr>
          <p:cNvGrpSpPr/>
          <p:nvPr/>
        </p:nvGrpSpPr>
        <p:grpSpPr>
          <a:xfrm>
            <a:off x="4153182" y="3545007"/>
            <a:ext cx="3885635" cy="408623"/>
            <a:chOff x="4153182" y="3545007"/>
            <a:chExt cx="3885635" cy="408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D9EDE0-AE53-470C-9FA1-BCEDC39B1750}"/>
                </a:ext>
              </a:extLst>
            </p:cNvPr>
            <p:cNvSpPr txBox="1"/>
            <p:nvPr/>
          </p:nvSpPr>
          <p:spPr>
            <a:xfrm>
              <a:off x="4153182" y="3545007"/>
              <a:ext cx="3885635" cy="40862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Students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1CB4FDE6-CE20-4D8E-9DC0-4A10AAC1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98831" y="3587509"/>
              <a:ext cx="289413" cy="32361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C2D81C-7FB0-45FC-9F0F-E887294578B8}"/>
              </a:ext>
            </a:extLst>
          </p:cNvPr>
          <p:cNvGrpSpPr/>
          <p:nvPr/>
        </p:nvGrpSpPr>
        <p:grpSpPr>
          <a:xfrm>
            <a:off x="4153182" y="4077489"/>
            <a:ext cx="3885635" cy="408623"/>
            <a:chOff x="4153182" y="4077489"/>
            <a:chExt cx="3885635" cy="4086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B393B-79E3-47F5-86E7-1DAA13710254}"/>
                </a:ext>
              </a:extLst>
            </p:cNvPr>
            <p:cNvSpPr txBox="1"/>
            <p:nvPr/>
          </p:nvSpPr>
          <p:spPr>
            <a:xfrm>
              <a:off x="4153182" y="4077489"/>
              <a:ext cx="3885635" cy="40862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Courses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22FA109-8BDC-4095-AA9C-72DE7674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98831" y="4140265"/>
              <a:ext cx="290146" cy="28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61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0516F21-F69D-4716-B931-D68D2DDCA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068D35-177C-42F0-B67C-BC4AEB95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3" y="6285103"/>
            <a:ext cx="1016977" cy="572897"/>
          </a:xfrm>
          <a:prstGeom prst="rect">
            <a:avLst/>
          </a:prstGeom>
        </p:spPr>
      </p:pic>
      <p:sp>
        <p:nvSpPr>
          <p:cNvPr id="5" name="Google Shape;591;p44">
            <a:extLst>
              <a:ext uri="{FF2B5EF4-FFF2-40B4-BE49-F238E27FC236}">
                <a16:creationId xmlns:a16="http://schemas.microsoft.com/office/drawing/2014/main" id="{0C43FAED-7A4C-44CC-9A34-DD2A0AA70426}"/>
              </a:ext>
            </a:extLst>
          </p:cNvPr>
          <p:cNvSpPr txBox="1">
            <a:spLocks/>
          </p:cNvSpPr>
          <p:nvPr/>
        </p:nvSpPr>
        <p:spPr>
          <a:xfrm>
            <a:off x="2426677" y="274880"/>
            <a:ext cx="9256834" cy="10874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64085F-F282-4C65-8890-5E6094C8B00D}"/>
              </a:ext>
            </a:extLst>
          </p:cNvPr>
          <p:cNvGrpSpPr/>
          <p:nvPr/>
        </p:nvGrpSpPr>
        <p:grpSpPr>
          <a:xfrm>
            <a:off x="3298681" y="1373780"/>
            <a:ext cx="3946491" cy="1115118"/>
            <a:chOff x="2294274" y="1387595"/>
            <a:chExt cx="3946491" cy="111511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5C8F9-43A3-474F-959B-A2987B58A864}"/>
                </a:ext>
              </a:extLst>
            </p:cNvPr>
            <p:cNvGrpSpPr/>
            <p:nvPr/>
          </p:nvGrpSpPr>
          <p:grpSpPr>
            <a:xfrm>
              <a:off x="2294274" y="1387595"/>
              <a:ext cx="3265706" cy="1115118"/>
              <a:chOff x="2414733" y="2188137"/>
              <a:chExt cx="3265706" cy="11151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671D651-243A-4028-9F97-1AE0DBC9AF98}"/>
                  </a:ext>
                </a:extLst>
              </p:cNvPr>
              <p:cNvGrpSpPr/>
              <p:nvPr/>
            </p:nvGrpSpPr>
            <p:grpSpPr>
              <a:xfrm>
                <a:off x="2414733" y="2188137"/>
                <a:ext cx="3265706" cy="1115118"/>
                <a:chOff x="2622990" y="1522740"/>
                <a:chExt cx="4203855" cy="1184139"/>
              </a:xfrm>
            </p:grpSpPr>
            <p:sp>
              <p:nvSpPr>
                <p:cNvPr id="23" name="Rounded Rectangle 14">
                  <a:extLst>
                    <a:ext uri="{FF2B5EF4-FFF2-40B4-BE49-F238E27FC236}">
                      <a16:creationId xmlns:a16="http://schemas.microsoft.com/office/drawing/2014/main" id="{13E21CBC-1D80-4462-BB07-DB8AE2FA86BC}"/>
                    </a:ext>
                  </a:extLst>
                </p:cNvPr>
                <p:cNvSpPr/>
                <p:nvPr/>
              </p:nvSpPr>
              <p:spPr>
                <a:xfrm>
                  <a:off x="2803135" y="1522740"/>
                  <a:ext cx="3831073" cy="1184139"/>
                </a:xfrm>
                <a:prstGeom prst="roundRect">
                  <a:avLst>
                    <a:gd name="adj" fmla="val 12448"/>
                  </a:avLst>
                </a:prstGeom>
                <a:solidFill>
                  <a:srgbClr val="FF6600">
                    <a:alpha val="54000"/>
                  </a:srgbClr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4FFDA1-0ACE-44BA-86D0-0B1A9C7698D0}"/>
                    </a:ext>
                  </a:extLst>
                </p:cNvPr>
                <p:cNvSpPr txBox="1"/>
                <p:nvPr/>
              </p:nvSpPr>
              <p:spPr>
                <a:xfrm>
                  <a:off x="2622990" y="1536898"/>
                  <a:ext cx="4203855" cy="392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Availability</a:t>
                  </a:r>
                  <a:r>
                    <a:rPr kumimoji="0" lang="en-US" altLang="ko-KR" b="1" i="0" u="none" strike="noStrike" kern="1200" cap="none" spc="0" normalizeH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and Reliability</a:t>
                  </a:r>
                  <a:endPara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F08142-5B7B-423D-B19C-13860260D46F}"/>
                  </a:ext>
                </a:extLst>
              </p:cNvPr>
              <p:cNvSpPr/>
              <p:nvPr/>
            </p:nvSpPr>
            <p:spPr>
              <a:xfrm>
                <a:off x="2595381" y="2649389"/>
                <a:ext cx="28534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 will be available 24/7 and reliable for the stakeholders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8D5FD8-8A24-429D-AF43-1F8177A8ACAB}"/>
                </a:ext>
              </a:extLst>
            </p:cNvPr>
            <p:cNvGrpSpPr/>
            <p:nvPr/>
          </p:nvGrpSpPr>
          <p:grpSpPr>
            <a:xfrm>
              <a:off x="5600685" y="1637223"/>
              <a:ext cx="640080" cy="640080"/>
              <a:chOff x="5600685" y="1637223"/>
              <a:chExt cx="640080" cy="64008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5C0EA55-7921-4322-881E-B8289D039B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0685" y="1637223"/>
                <a:ext cx="640080" cy="64008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53C266E-5611-4D9A-86CF-A33B5DB1E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125" y="1728663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A1C3AB-86B4-4B71-A490-76F1C2D53BF3}"/>
              </a:ext>
            </a:extLst>
          </p:cNvPr>
          <p:cNvGrpSpPr/>
          <p:nvPr/>
        </p:nvGrpSpPr>
        <p:grpSpPr>
          <a:xfrm>
            <a:off x="8005799" y="1342993"/>
            <a:ext cx="4044057" cy="1176693"/>
            <a:chOff x="8005799" y="1342993"/>
            <a:chExt cx="4044057" cy="11766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FA11F1-5348-4D78-8D72-4A2A8FD5F4BD}"/>
                </a:ext>
              </a:extLst>
            </p:cNvPr>
            <p:cNvGrpSpPr/>
            <p:nvPr/>
          </p:nvGrpSpPr>
          <p:grpSpPr>
            <a:xfrm>
              <a:off x="8802611" y="1342993"/>
              <a:ext cx="3247245" cy="1176693"/>
              <a:chOff x="8543508" y="4245383"/>
              <a:chExt cx="3149107" cy="2265338"/>
            </a:xfrm>
            <a:solidFill>
              <a:srgbClr val="C00000">
                <a:alpha val="54000"/>
              </a:srgbClr>
            </a:solidFill>
          </p:grpSpPr>
          <p:sp>
            <p:nvSpPr>
              <p:cNvPr id="13" name="Rounded Rectangle 14">
                <a:extLst>
                  <a:ext uri="{FF2B5EF4-FFF2-40B4-BE49-F238E27FC236}">
                    <a16:creationId xmlns:a16="http://schemas.microsoft.com/office/drawing/2014/main" id="{FDE77A81-D35D-45ED-90BD-8B16DB323420}"/>
                  </a:ext>
                </a:extLst>
              </p:cNvPr>
              <p:cNvSpPr/>
              <p:nvPr/>
            </p:nvSpPr>
            <p:spPr>
              <a:xfrm>
                <a:off x="8600197" y="4245383"/>
                <a:ext cx="2943756" cy="2265338"/>
              </a:xfrm>
              <a:prstGeom prst="roundRect">
                <a:avLst>
                  <a:gd name="adj" fmla="val 12448"/>
                </a:avLst>
              </a:prstGeom>
              <a:solidFill>
                <a:srgbClr val="FF66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6C186D6-42A2-4C72-8688-F7F993A561AB}"/>
                  </a:ext>
                </a:extLst>
              </p:cNvPr>
              <p:cNvGrpSpPr/>
              <p:nvPr/>
            </p:nvGrpSpPr>
            <p:grpSpPr>
              <a:xfrm>
                <a:off x="8543508" y="4367491"/>
                <a:ext cx="3149107" cy="1913025"/>
                <a:chOff x="2390397" y="3720480"/>
                <a:chExt cx="2637899" cy="1913025"/>
              </a:xfrm>
              <a:grpFill/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BC6826-A0E0-43F0-91E5-3C6392A81379}"/>
                    </a:ext>
                  </a:extLst>
                </p:cNvPr>
                <p:cNvSpPr txBox="1"/>
                <p:nvPr/>
              </p:nvSpPr>
              <p:spPr>
                <a:xfrm>
                  <a:off x="2390397" y="4626216"/>
                  <a:ext cx="2637899" cy="1007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System will not contain any malware and will not</a:t>
                  </a:r>
                  <a:r>
                    <a:rPr kumimoji="0" lang="en-US" altLang="ko-KR" sz="1400" b="0" i="0" u="none" strike="noStrike" kern="1200" cap="none" spc="0" normalizeH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harm stakeholders</a:t>
                  </a:r>
                  <a:endPara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A4079A-4E45-49B7-A2D6-45E3966E43A6}"/>
                    </a:ext>
                  </a:extLst>
                </p:cNvPr>
                <p:cNvSpPr txBox="1"/>
                <p:nvPr/>
              </p:nvSpPr>
              <p:spPr>
                <a:xfrm>
                  <a:off x="2534008" y="3720480"/>
                  <a:ext cx="2336966" cy="711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altLang="ko-KR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Safety Requirements</a:t>
                  </a:r>
                  <a:endPara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D40848-BA55-4EED-927A-6D41768F7DEE}"/>
                </a:ext>
              </a:extLst>
            </p:cNvPr>
            <p:cNvGrpSpPr/>
            <p:nvPr/>
          </p:nvGrpSpPr>
          <p:grpSpPr>
            <a:xfrm>
              <a:off x="8005799" y="1611300"/>
              <a:ext cx="640080" cy="640080"/>
              <a:chOff x="8916990" y="980555"/>
              <a:chExt cx="640080" cy="64008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041475B-EB7B-49BE-A57E-22C40E51FC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16990" y="980555"/>
                <a:ext cx="640080" cy="64008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B54D6B-7470-42F1-869F-751732F09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8430" y="1071995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DE040E-28B4-4441-AFF4-28F677803D66}"/>
              </a:ext>
            </a:extLst>
          </p:cNvPr>
          <p:cNvGrpSpPr/>
          <p:nvPr/>
        </p:nvGrpSpPr>
        <p:grpSpPr>
          <a:xfrm>
            <a:off x="8059241" y="2786591"/>
            <a:ext cx="4049071" cy="1181971"/>
            <a:chOff x="8059241" y="2786591"/>
            <a:chExt cx="4049071" cy="11819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43FDE0-1806-4B6B-A1C8-109A59F5ECE7}"/>
                </a:ext>
              </a:extLst>
            </p:cNvPr>
            <p:cNvGrpSpPr/>
            <p:nvPr/>
          </p:nvGrpSpPr>
          <p:grpSpPr>
            <a:xfrm>
              <a:off x="8861067" y="2786591"/>
              <a:ext cx="3247245" cy="1181971"/>
              <a:chOff x="8325839" y="3678618"/>
              <a:chExt cx="3247245" cy="11819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FDCE2A3-443C-45E5-B39C-730BE40DCEDD}"/>
                  </a:ext>
                </a:extLst>
              </p:cNvPr>
              <p:cNvGrpSpPr/>
              <p:nvPr/>
            </p:nvGrpSpPr>
            <p:grpSpPr>
              <a:xfrm>
                <a:off x="8386657" y="3678618"/>
                <a:ext cx="3035494" cy="1181971"/>
                <a:chOff x="6976143" y="5165514"/>
                <a:chExt cx="4114053" cy="1352977"/>
              </a:xfrm>
              <a:solidFill>
                <a:schemeClr val="accent4">
                  <a:lumMod val="75000"/>
                  <a:alpha val="45000"/>
                </a:schemeClr>
              </a:solidFill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E363AC4-E6ED-4538-A162-345B10506C7C}"/>
                    </a:ext>
                  </a:extLst>
                </p:cNvPr>
                <p:cNvGrpSpPr/>
                <p:nvPr/>
              </p:nvGrpSpPr>
              <p:grpSpPr>
                <a:xfrm>
                  <a:off x="6976143" y="5165514"/>
                  <a:ext cx="4114053" cy="1352977"/>
                  <a:chOff x="8600196" y="4245382"/>
                  <a:chExt cx="2943756" cy="2265337"/>
                </a:xfrm>
                <a:grpFill/>
              </p:grpSpPr>
              <p:sp>
                <p:nvSpPr>
                  <p:cNvPr id="30" name="Rounded Rectangle 14">
                    <a:extLst>
                      <a:ext uri="{FF2B5EF4-FFF2-40B4-BE49-F238E27FC236}">
                        <a16:creationId xmlns:a16="http://schemas.microsoft.com/office/drawing/2014/main" id="{49CE0BCE-98E9-4543-A589-2E86146AEEDA}"/>
                      </a:ext>
                    </a:extLst>
                  </p:cNvPr>
                  <p:cNvSpPr/>
                  <p:nvPr/>
                </p:nvSpPr>
                <p:spPr>
                  <a:xfrm>
                    <a:off x="8600196" y="4245382"/>
                    <a:ext cx="2943756" cy="2265337"/>
                  </a:xfrm>
                  <a:prstGeom prst="roundRect">
                    <a:avLst>
                      <a:gd name="adj" fmla="val 12448"/>
                    </a:avLst>
                  </a:prstGeom>
                  <a:solidFill>
                    <a:srgbClr val="00B050"/>
                  </a:solidFill>
                  <a:ln w="317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28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186217E-3421-41DF-942A-17BEA495BC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445" y="4363644"/>
                    <a:ext cx="2789854" cy="707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28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SG" altLang="ko-KR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Security Requirements</a:t>
                    </a:r>
                    <a:endParaRPr kumimoji="0" lang="ko-KR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8446E2E-0D5C-43BD-8E0E-3660992EC28F}"/>
                    </a:ext>
                  </a:extLst>
                </p:cNvPr>
                <p:cNvSpPr/>
                <p:nvPr/>
              </p:nvSpPr>
              <p:spPr>
                <a:xfrm>
                  <a:off x="7115503" y="5812314"/>
                  <a:ext cx="3927392" cy="3875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endPara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F533D7-D2DD-4243-99F5-4374BEE218DC}"/>
                  </a:ext>
                </a:extLst>
              </p:cNvPr>
              <p:cNvSpPr txBox="1"/>
              <p:nvPr/>
            </p:nvSpPr>
            <p:spPr>
              <a:xfrm>
                <a:off x="8325839" y="4128425"/>
                <a:ext cx="32472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noProof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 is protected from any type of malicious attack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B151CC7-276A-4AA6-9E47-4793498D8A6B}"/>
                </a:ext>
              </a:extLst>
            </p:cNvPr>
            <p:cNvGrpSpPr/>
            <p:nvPr/>
          </p:nvGrpSpPr>
          <p:grpSpPr>
            <a:xfrm>
              <a:off x="8059241" y="3100398"/>
              <a:ext cx="640080" cy="640080"/>
              <a:chOff x="7716168" y="3119389"/>
              <a:chExt cx="640080" cy="64008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81903D7-798E-412B-A410-353EB6375C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6168" y="3119389"/>
                <a:ext cx="640080" cy="64008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1F38BD1-D912-4C4D-98FA-76D350713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608" y="3210829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1AAC55-B764-4D7E-90CB-209C25C87021}"/>
              </a:ext>
            </a:extLst>
          </p:cNvPr>
          <p:cNvGrpSpPr/>
          <p:nvPr/>
        </p:nvGrpSpPr>
        <p:grpSpPr>
          <a:xfrm>
            <a:off x="3365094" y="2756507"/>
            <a:ext cx="3880078" cy="1204277"/>
            <a:chOff x="3365094" y="2756507"/>
            <a:chExt cx="3880078" cy="12042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987474-A243-4E5C-9F76-42FE87779B59}"/>
                </a:ext>
              </a:extLst>
            </p:cNvPr>
            <p:cNvGrpSpPr/>
            <p:nvPr/>
          </p:nvGrpSpPr>
          <p:grpSpPr>
            <a:xfrm>
              <a:off x="3365094" y="2756507"/>
              <a:ext cx="3597704" cy="1204277"/>
              <a:chOff x="7027829" y="5166251"/>
              <a:chExt cx="4777878" cy="1352977"/>
            </a:xfrm>
            <a:solidFill>
              <a:schemeClr val="accent1">
                <a:lumMod val="40000"/>
                <a:lumOff val="60000"/>
                <a:alpha val="70000"/>
              </a:schemeClr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A66FD73-8243-4E2C-9B44-068A9669E428}"/>
                  </a:ext>
                </a:extLst>
              </p:cNvPr>
              <p:cNvGrpSpPr/>
              <p:nvPr/>
            </p:nvGrpSpPr>
            <p:grpSpPr>
              <a:xfrm>
                <a:off x="7027829" y="5166251"/>
                <a:ext cx="4777878" cy="1352977"/>
                <a:chOff x="8637180" y="4246616"/>
                <a:chExt cx="3418747" cy="2265337"/>
              </a:xfrm>
              <a:grpFill/>
            </p:grpSpPr>
            <p:sp>
              <p:nvSpPr>
                <p:cNvPr id="9" name="Rounded Rectangle 14">
                  <a:extLst>
                    <a:ext uri="{FF2B5EF4-FFF2-40B4-BE49-F238E27FC236}">
                      <a16:creationId xmlns:a16="http://schemas.microsoft.com/office/drawing/2014/main" id="{790F1255-29D9-4C0F-8B6E-006E40929563}"/>
                    </a:ext>
                  </a:extLst>
                </p:cNvPr>
                <p:cNvSpPr/>
                <p:nvPr/>
              </p:nvSpPr>
              <p:spPr>
                <a:xfrm>
                  <a:off x="8637180" y="4246616"/>
                  <a:ext cx="2943756" cy="2265337"/>
                </a:xfrm>
                <a:prstGeom prst="roundRect">
                  <a:avLst>
                    <a:gd name="adj" fmla="val 12448"/>
                  </a:avLst>
                </a:prstGeom>
                <a:solidFill>
                  <a:srgbClr val="0070C0">
                    <a:alpha val="45000"/>
                  </a:srgbClr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C4EBAC-78C2-4FCC-96CE-F83AB69BD0A8}"/>
                    </a:ext>
                  </a:extLst>
                </p:cNvPr>
                <p:cNvSpPr txBox="1"/>
                <p:nvPr/>
              </p:nvSpPr>
              <p:spPr>
                <a:xfrm>
                  <a:off x="8664438" y="4383353"/>
                  <a:ext cx="3391489" cy="694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altLang="ko-KR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Look &amp; Feel Requirements</a:t>
                  </a:r>
                  <a:endPara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993ACBA-A182-4B0C-93D8-4700A0257657}"/>
                  </a:ext>
                </a:extLst>
              </p:cNvPr>
              <p:cNvSpPr/>
              <p:nvPr/>
            </p:nvSpPr>
            <p:spPr>
              <a:xfrm>
                <a:off x="7130142" y="5812313"/>
                <a:ext cx="3789500" cy="587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 interface looks eye-catching and easy-to-use.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186949B-812D-4A4D-89FC-45D717984BD2}"/>
                </a:ext>
              </a:extLst>
            </p:cNvPr>
            <p:cNvGrpSpPr/>
            <p:nvPr/>
          </p:nvGrpSpPr>
          <p:grpSpPr>
            <a:xfrm>
              <a:off x="6605092" y="3100398"/>
              <a:ext cx="640080" cy="640080"/>
              <a:chOff x="6543837" y="4325524"/>
              <a:chExt cx="640080" cy="64008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CAC8614-5AC2-4ED3-884F-145FCFE708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837" y="4325524"/>
                <a:ext cx="640080" cy="64008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B2EB9AE-ACB9-415C-ADED-232C1E6B2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5277" y="4420974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13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498</Words>
  <Application>Microsoft Office PowerPoint</Application>
  <PresentationFormat>Widescreen</PresentationFormat>
  <Paragraphs>115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NSTU Online Course Registration(NCR)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Activity Diagrams</vt:lpstr>
      <vt:lpstr>Some Activity Diagrams(Cont.)</vt:lpstr>
      <vt:lpstr>Some Activity Diagrams(Cont.)</vt:lpstr>
      <vt:lpstr>PowerPoint Presentation</vt:lpstr>
      <vt:lpstr>Elicitation Techniques</vt:lpstr>
      <vt:lpstr>Elicitation Techniques(Cont.)</vt:lpstr>
      <vt:lpstr>PowerPoint Presentation</vt:lpstr>
      <vt:lpstr>Future Works</vt:lpstr>
      <vt:lpstr>Tools and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NSTU Online Course Registration</dc:title>
  <dc:creator>Mahbub Alam</dc:creator>
  <cp:lastModifiedBy>Mahbub Alam</cp:lastModifiedBy>
  <cp:revision>36</cp:revision>
  <dcterms:created xsi:type="dcterms:W3CDTF">2021-10-03T20:46:36Z</dcterms:created>
  <dcterms:modified xsi:type="dcterms:W3CDTF">2021-11-30T04:44:53Z</dcterms:modified>
</cp:coreProperties>
</file>